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739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2" r:id="rId11"/>
    <p:sldId id="783" r:id="rId12"/>
    <p:sldId id="784" r:id="rId13"/>
    <p:sldId id="788" r:id="rId14"/>
    <p:sldId id="785" r:id="rId15"/>
    <p:sldId id="786" r:id="rId16"/>
    <p:sldId id="787" r:id="rId17"/>
    <p:sldId id="789" r:id="rId18"/>
    <p:sldId id="790" r:id="rId19"/>
    <p:sldId id="791" r:id="rId20"/>
    <p:sldId id="792" r:id="rId21"/>
    <p:sldId id="793" r:id="rId22"/>
    <p:sldId id="794" r:id="rId23"/>
    <p:sldId id="796" r:id="rId24"/>
    <p:sldId id="797" r:id="rId25"/>
    <p:sldId id="798" r:id="rId26"/>
    <p:sldId id="799" r:id="rId27"/>
    <p:sldId id="802" r:id="rId28"/>
    <p:sldId id="800" r:id="rId29"/>
    <p:sldId id="801" r:id="rId30"/>
    <p:sldId id="803" r:id="rId31"/>
    <p:sldId id="804" r:id="rId32"/>
    <p:sldId id="805" r:id="rId33"/>
    <p:sldId id="806" r:id="rId34"/>
    <p:sldId id="807" r:id="rId35"/>
    <p:sldId id="808" r:id="rId36"/>
    <p:sldId id="810" r:id="rId37"/>
    <p:sldId id="811" r:id="rId38"/>
    <p:sldId id="812" r:id="rId39"/>
    <p:sldId id="813" r:id="rId40"/>
    <p:sldId id="814" r:id="rId41"/>
    <p:sldId id="815" r:id="rId42"/>
    <p:sldId id="816" r:id="rId43"/>
    <p:sldId id="817" r:id="rId44"/>
    <p:sldId id="81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67A48"/>
    <a:srgbClr val="786CAE"/>
    <a:srgbClr val="6EB5AF"/>
    <a:srgbClr val="8FC320"/>
    <a:srgbClr val="33CCCC"/>
    <a:srgbClr val="B5D14F"/>
    <a:srgbClr val="EB5405"/>
    <a:srgbClr val="FFE33A"/>
    <a:srgbClr val="46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112" d="100"/>
          <a:sy n="112" d="100"/>
        </p:scale>
        <p:origin x="157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3D3B5F"/>
                  </a:solidFill>
                </a:rPr>
                <a:t>續下頁</a:t>
              </a:r>
              <a:endParaRPr lang="zh-TW" altLang="en-US" sz="1400" b="1" dirty="0">
                <a:solidFill>
                  <a:srgbClr val="3D3B5F"/>
                </a:solidFill>
              </a:endParaRP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bg2"/>
                  </a:solidFill>
                </a:rPr>
                <a:t>回</a:t>
              </a:r>
              <a:endParaRPr lang="en-US" altLang="zh-TW" sz="2400" b="1" dirty="0" smtClean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bg2"/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bg2"/>
                </a:solidFill>
              </a:endParaRP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857224" y="4286256"/>
            <a:ext cx="8072494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6"/>
          </p:nvPr>
        </p:nvSpPr>
        <p:spPr>
          <a:xfrm>
            <a:off x="3500430" y="1142984"/>
            <a:ext cx="5357850" cy="1565366"/>
          </a:xfrm>
          <a:noFill/>
          <a:ln w="15875" cap="rnd">
            <a:noFill/>
            <a:round/>
          </a:ln>
          <a:effectLst/>
        </p:spPr>
        <p:txBody>
          <a:bodyPr lIns="144000" tIns="72000" rIns="288000" anchor="ctr" anchorCtr="0">
            <a:noAutofit/>
          </a:bodyPr>
          <a:lstStyle>
            <a:lvl1pPr>
              <a:lnSpc>
                <a:spcPts val="23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71538" y="335756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857496"/>
            <a:ext cx="9000000" cy="30003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564936"/>
            <a:ext cx="2357454" cy="28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2065408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2" name="群組 1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1C1C1C">
                <a:alpha val="9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標題版面配置區 21"/>
          <p:cNvSpPr>
            <a:spLocks noGrp="1"/>
          </p:cNvSpPr>
          <p:nvPr userDrawn="1"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6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使用 </a:t>
            </a:r>
            <a:r>
              <a:rPr lang="en-US" altLang="zh-TW" dirty="0" err="1"/>
              <a:t>IPython</a:t>
            </a:r>
            <a:r>
              <a:rPr lang="en-US" altLang="zh-TW" dirty="0"/>
              <a:t> console </a:t>
            </a:r>
            <a:r>
              <a:rPr lang="zh-TW" altLang="en-US" dirty="0"/>
              <a:t>執行。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450981" cy="361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4.1.4 </a:t>
            </a:r>
            <a:r>
              <a:rPr lang="en-US" altLang="zh-TW" dirty="0" err="1" smtClean="0"/>
              <a:t>shutil</a:t>
            </a:r>
            <a:endParaRPr lang="en-US" altLang="zh-TW" dirty="0" smtClean="0"/>
          </a:p>
          <a:p>
            <a:pPr lvl="3"/>
            <a:r>
              <a:rPr lang="zh-TW" altLang="en-US" dirty="0"/>
              <a:t>常用的方法如下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例如：複製 </a:t>
            </a:r>
            <a:r>
              <a:rPr lang="en-US" altLang="zh-TW" dirty="0"/>
              <a:t>&lt;shutil.py&gt; </a:t>
            </a:r>
            <a:r>
              <a:rPr lang="zh-TW" altLang="en-US" dirty="0"/>
              <a:t>為 </a:t>
            </a:r>
            <a:r>
              <a:rPr lang="en-US" altLang="zh-TW" dirty="0"/>
              <a:t>&lt;newfile.py&gt; </a:t>
            </a:r>
            <a:r>
              <a:rPr lang="zh-TW" altLang="en-US" dirty="0"/>
              <a:t>檔。</a:t>
            </a:r>
            <a:r>
              <a:rPr lang="en-US" altLang="zh-TW" dirty="0"/>
              <a:t>(&lt;shutil.py&gt;)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7"/>
            <a:ext cx="6795293" cy="183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005064"/>
            <a:ext cx="6840760" cy="119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4.1.5 </a:t>
            </a:r>
            <a:r>
              <a:rPr lang="en-US" altLang="zh-TW" dirty="0" smtClean="0"/>
              <a:t>glob</a:t>
            </a:r>
          </a:p>
          <a:p>
            <a:pPr lvl="3"/>
            <a:r>
              <a:rPr lang="zh-TW" altLang="en-US" dirty="0"/>
              <a:t>語法：</a:t>
            </a:r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路徑名稱可以明確指定檔案名稱，也可使用「 * 」萬用字元。</a:t>
            </a:r>
          </a:p>
          <a:p>
            <a:pPr lvl="3"/>
            <a:r>
              <a:rPr lang="zh-TW" altLang="en-US" dirty="0"/>
              <a:t>例如：取得</a:t>
            </a:r>
            <a:r>
              <a:rPr lang="en-US" altLang="zh-TW" dirty="0"/>
              <a:t>&lt;glob.py&gt; </a:t>
            </a:r>
            <a:r>
              <a:rPr lang="zh-TW" altLang="en-US" dirty="0"/>
              <a:t>檔、檔名前兩個字元是 </a:t>
            </a:r>
            <a:r>
              <a:rPr lang="en-US" altLang="zh-TW" dirty="0" err="1"/>
              <a:t>os</a:t>
            </a:r>
            <a:r>
              <a:rPr lang="en-US" altLang="zh-TW" dirty="0"/>
              <a:t> </a:t>
            </a:r>
            <a:r>
              <a:rPr lang="zh-TW" altLang="en-US" dirty="0"/>
              <a:t>開頭的所有 </a:t>
            </a:r>
            <a:r>
              <a:rPr lang="en-US" altLang="zh-TW" dirty="0" err="1"/>
              <a:t>py</a:t>
            </a:r>
            <a:r>
              <a:rPr lang="en-US" altLang="zh-TW" dirty="0"/>
              <a:t> </a:t>
            </a:r>
            <a:r>
              <a:rPr lang="zh-TW" altLang="en-US" dirty="0"/>
              <a:t>檔案以及所有</a:t>
            </a:r>
            <a:r>
              <a:rPr lang="zh-TW" altLang="en-US" dirty="0" smtClean="0"/>
              <a:t>副檔名</a:t>
            </a:r>
            <a:r>
              <a:rPr lang="zh-TW" altLang="en-US" dirty="0"/>
              <a:t>為 </a:t>
            </a:r>
            <a:r>
              <a:rPr lang="en-US" altLang="zh-TW" dirty="0"/>
              <a:t>txt </a:t>
            </a:r>
            <a:r>
              <a:rPr lang="zh-TW" altLang="en-US" dirty="0"/>
              <a:t>的檔案 。</a:t>
            </a:r>
            <a:r>
              <a:rPr lang="en-US" altLang="zh-TW" dirty="0"/>
              <a:t>(&lt;glob.py&gt;)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43529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9825"/>
            <a:ext cx="7581478" cy="106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4.2.1 open() </a:t>
            </a:r>
            <a:r>
              <a:rPr lang="zh-TW" altLang="en-US" dirty="0"/>
              <a:t>開啟檔案的</a:t>
            </a:r>
            <a:r>
              <a:rPr lang="zh-TW" altLang="en-US" dirty="0" smtClean="0"/>
              <a:t>語法</a:t>
            </a:r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2"/>
            <a:r>
              <a:rPr lang="en-US" altLang="zh-TW" dirty="0" smtClean="0"/>
              <a:t>filename</a:t>
            </a:r>
            <a:endParaRPr lang="en-US" altLang="zh-TW" dirty="0"/>
          </a:p>
          <a:p>
            <a:pPr lvl="3"/>
            <a:r>
              <a:rPr lang="en-US" altLang="zh-TW" dirty="0"/>
              <a:t>filename </a:t>
            </a:r>
            <a:r>
              <a:rPr lang="zh-TW" altLang="en-US" dirty="0"/>
              <a:t>為讀寫的檔案名稱，它是字串型態，可以是相對路徑或絕對路徑，</a:t>
            </a:r>
            <a:r>
              <a:rPr lang="zh-TW" altLang="en-US" dirty="0" smtClean="0"/>
              <a:t>如果沒有</a:t>
            </a:r>
            <a:r>
              <a:rPr lang="zh-TW" altLang="en-US" dirty="0"/>
              <a:t>設定路徑，則會預設為目前執行程式的目錄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en-US" altLang="zh-TW" dirty="0"/>
              <a:t>mode</a:t>
            </a:r>
          </a:p>
          <a:p>
            <a:pPr lvl="3"/>
            <a:r>
              <a:rPr lang="en-US" altLang="zh-TW" dirty="0"/>
              <a:t>mode </a:t>
            </a:r>
            <a:r>
              <a:rPr lang="zh-TW" altLang="en-US" dirty="0"/>
              <a:t>設定檔案開啟的模式，它也是字串型態。省略 </a:t>
            </a:r>
            <a:r>
              <a:rPr lang="en-US" altLang="zh-TW" dirty="0"/>
              <a:t>mode </a:t>
            </a:r>
            <a:r>
              <a:rPr lang="zh-TW" altLang="en-US" dirty="0"/>
              <a:t>參數，將預設為</a:t>
            </a:r>
            <a:r>
              <a:rPr lang="zh-TW" altLang="en-US" dirty="0" smtClean="0"/>
              <a:t>讀取模式</a:t>
            </a:r>
            <a:r>
              <a:rPr lang="zh-TW" altLang="en-US" dirty="0"/>
              <a:t>。由於預設模式為文字模式，因此指定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w</a:t>
            </a:r>
            <a:r>
              <a:rPr lang="zh-TW" altLang="en-US" dirty="0"/>
              <a:t>、</a:t>
            </a:r>
            <a:r>
              <a:rPr lang="en-US" altLang="zh-TW" dirty="0"/>
              <a:t>a </a:t>
            </a:r>
            <a:r>
              <a:rPr lang="zh-TW" altLang="en-US" dirty="0"/>
              <a:t>就相當於以 </a:t>
            </a:r>
            <a:r>
              <a:rPr lang="en-US" altLang="zh-TW" dirty="0" err="1"/>
              <a:t>rt</a:t>
            </a:r>
            <a:r>
              <a:rPr lang="zh-TW" altLang="en-US" dirty="0"/>
              <a:t>、</a:t>
            </a:r>
            <a:r>
              <a:rPr lang="en-US" altLang="zh-TW" dirty="0" err="1"/>
              <a:t>wt</a:t>
            </a:r>
            <a:r>
              <a:rPr lang="zh-TW" altLang="en-US" dirty="0"/>
              <a:t>、</a:t>
            </a:r>
            <a:r>
              <a:rPr lang="en-US" altLang="zh-TW" dirty="0"/>
              <a:t>at </a:t>
            </a:r>
            <a:r>
              <a:rPr lang="zh-TW" altLang="en-US" dirty="0" smtClean="0"/>
              <a:t>文字模式</a:t>
            </a:r>
            <a:r>
              <a:rPr lang="zh-TW" altLang="en-US" dirty="0"/>
              <a:t>開啟檔案。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 File </a:t>
            </a:r>
            <a:r>
              <a:rPr lang="zh-TW" altLang="en-US" dirty="0"/>
              <a:t>檔案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8863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085184"/>
            <a:ext cx="6103827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例如：開啟 </a:t>
            </a:r>
            <a:r>
              <a:rPr lang="en-US" altLang="zh-TW" dirty="0"/>
              <a:t>&lt;file1.txt&gt; </a:t>
            </a:r>
            <a:r>
              <a:rPr lang="zh-TW" altLang="en-US" dirty="0"/>
              <a:t>檔為寫入模式，並將資料寫入檔案中。</a:t>
            </a:r>
            <a:r>
              <a:rPr lang="en-US" altLang="zh-TW" dirty="0"/>
              <a:t>(&lt;filewrite1.py</a:t>
            </a:r>
            <a:r>
              <a:rPr lang="en-US" altLang="zh-TW" dirty="0" smtClean="0"/>
              <a:t>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 smtClean="0"/>
              <a:t>執行</a:t>
            </a:r>
            <a:r>
              <a:rPr lang="zh-TW" altLang="en-US" dirty="0"/>
              <a:t>完畢後，用記事本開啟 </a:t>
            </a:r>
            <a:r>
              <a:rPr lang="en-US" altLang="zh-TW" dirty="0"/>
              <a:t>&lt;file1.txt&gt; </a:t>
            </a:r>
            <a:r>
              <a:rPr lang="zh-TW" altLang="en-US" dirty="0"/>
              <a:t>檔，內容如下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我們也可以將文字檔讀取後顯示出來。</a:t>
            </a:r>
          </a:p>
          <a:p>
            <a:pPr lvl="3"/>
            <a:r>
              <a:rPr lang="zh-TW" altLang="en-US" dirty="0"/>
              <a:t>例如：開啟 </a:t>
            </a:r>
            <a:r>
              <a:rPr lang="en-US" altLang="zh-TW" dirty="0"/>
              <a:t>&lt;file1.txt&gt; </a:t>
            </a:r>
            <a:r>
              <a:rPr lang="zh-TW" altLang="en-US" dirty="0"/>
              <a:t>檔為讀取模式，並顯示資料內容。</a:t>
            </a:r>
            <a:r>
              <a:rPr lang="en-US" altLang="zh-TW" dirty="0"/>
              <a:t>(&lt;fileread1.py&gt;)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196753"/>
            <a:ext cx="3528392" cy="174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41" y="3429000"/>
            <a:ext cx="2517561" cy="7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01208"/>
            <a:ext cx="4176464" cy="97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使用 </a:t>
            </a:r>
            <a:r>
              <a:rPr lang="en-US" altLang="zh-TW" dirty="0" err="1"/>
              <a:t>IPython</a:t>
            </a:r>
            <a:r>
              <a:rPr lang="en-US" altLang="zh-TW" dirty="0"/>
              <a:t> console </a:t>
            </a:r>
            <a:r>
              <a:rPr lang="zh-TW" altLang="en-US" dirty="0"/>
              <a:t>執行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如果開啟檔案處理之後，就將檔案 </a:t>
            </a:r>
            <a:r>
              <a:rPr lang="en-US" altLang="zh-TW" dirty="0"/>
              <a:t>close </a:t>
            </a:r>
            <a:r>
              <a:rPr lang="zh-TW" altLang="en-US" dirty="0"/>
              <a:t>關閉了，其實也可以使用 </a:t>
            </a:r>
            <a:r>
              <a:rPr lang="en-US" altLang="zh-TW" dirty="0"/>
              <a:t>with </a:t>
            </a:r>
            <a:r>
              <a:rPr lang="zh-TW" altLang="en-US" dirty="0"/>
              <a:t>敘述，</a:t>
            </a:r>
            <a:r>
              <a:rPr lang="zh-TW" altLang="en-US" dirty="0" smtClean="0"/>
              <a:t>因為 </a:t>
            </a:r>
            <a:r>
              <a:rPr lang="en-US" altLang="zh-TW" dirty="0"/>
              <a:t>with </a:t>
            </a:r>
            <a:r>
              <a:rPr lang="zh-TW" altLang="en-US" dirty="0"/>
              <a:t>結束後會自動關閉開啟的檔案，因此，我們就不需要再以 </a:t>
            </a:r>
            <a:r>
              <a:rPr lang="en-US" altLang="zh-TW" dirty="0" err="1"/>
              <a:t>f.close</a:t>
            </a:r>
            <a:r>
              <a:rPr lang="en-US" altLang="zh-TW" dirty="0"/>
              <a:t>() </a:t>
            </a:r>
            <a:r>
              <a:rPr lang="zh-TW" altLang="en-US" dirty="0" smtClean="0"/>
              <a:t>主動關閉</a:t>
            </a:r>
            <a:r>
              <a:rPr lang="zh-TW" altLang="en-US" dirty="0"/>
              <a:t>檔案了。請注意：</a:t>
            </a:r>
            <a:r>
              <a:rPr lang="en-US" altLang="zh-TW" dirty="0"/>
              <a:t>with </a:t>
            </a:r>
            <a:r>
              <a:rPr lang="zh-TW" altLang="en-US" dirty="0"/>
              <a:t>敘述內的程式必須縮排。</a:t>
            </a:r>
            <a:r>
              <a:rPr lang="en-US" altLang="zh-TW" dirty="0"/>
              <a:t>(&lt;fileread2.py&gt;)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6524401" cy="13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5223792" cy="89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encode</a:t>
            </a:r>
          </a:p>
          <a:p>
            <a:pPr lvl="3"/>
            <a:r>
              <a:rPr lang="en-US" altLang="zh-TW" dirty="0"/>
              <a:t>encode </a:t>
            </a:r>
            <a:r>
              <a:rPr lang="zh-TW" altLang="en-US" dirty="0"/>
              <a:t>指定檔案的編碼模式，一般可設定 </a:t>
            </a:r>
            <a:r>
              <a:rPr lang="en-US" altLang="zh-TW" dirty="0"/>
              <a:t>cp950 </a:t>
            </a:r>
            <a:r>
              <a:rPr lang="zh-TW" altLang="en-US" dirty="0"/>
              <a:t>或 </a:t>
            </a:r>
            <a:r>
              <a:rPr lang="en-US" altLang="zh-TW" dirty="0"/>
              <a:t>UTF-8</a:t>
            </a:r>
            <a:r>
              <a:rPr lang="zh-TW" altLang="en-US" dirty="0"/>
              <a:t>。預設的編碼依</a:t>
            </a:r>
            <a:r>
              <a:rPr lang="zh-TW" altLang="en-US" dirty="0" smtClean="0"/>
              <a:t>作業系統</a:t>
            </a:r>
            <a:r>
              <a:rPr lang="zh-TW" altLang="en-US" dirty="0"/>
              <a:t>而定，如果是正體中文</a:t>
            </a:r>
            <a:r>
              <a:rPr lang="en-US" altLang="zh-TW" dirty="0"/>
              <a:t>Windows </a:t>
            </a:r>
            <a:r>
              <a:rPr lang="zh-TW" altLang="en-US" dirty="0"/>
              <a:t>系統，預設的編碼是 </a:t>
            </a:r>
            <a:r>
              <a:rPr lang="en-US" altLang="zh-TW" dirty="0"/>
              <a:t>cp950</a:t>
            </a:r>
            <a:r>
              <a:rPr lang="zh-TW" altLang="en-US" dirty="0"/>
              <a:t>，也就是</a:t>
            </a:r>
            <a:r>
              <a:rPr lang="zh-TW" altLang="en-US" dirty="0" smtClean="0"/>
              <a:t>記事本</a:t>
            </a:r>
            <a:r>
              <a:rPr lang="zh-TW" altLang="en-US" dirty="0"/>
              <a:t>儲存為 </a:t>
            </a:r>
            <a:r>
              <a:rPr lang="en-US" altLang="zh-TW" dirty="0"/>
              <a:t>ANSI </a:t>
            </a:r>
            <a:r>
              <a:rPr lang="zh-TW" altLang="en-US" dirty="0"/>
              <a:t>的編碼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r>
              <a:rPr lang="zh-TW" altLang="en-US" dirty="0"/>
              <a:t>請注意：在中文</a:t>
            </a:r>
            <a:r>
              <a:rPr lang="en-US" altLang="zh-TW" dirty="0"/>
              <a:t>Windows </a:t>
            </a:r>
            <a:r>
              <a:rPr lang="zh-TW" altLang="en-US" dirty="0"/>
              <a:t>系統中開啟一個純文字檔案，用「記事本」編輯的話</a:t>
            </a:r>
            <a:r>
              <a:rPr lang="zh-TW" altLang="en-US" dirty="0" smtClean="0"/>
              <a:t>，預設</a:t>
            </a:r>
            <a:r>
              <a:rPr lang="zh-TW" altLang="en-US" dirty="0"/>
              <a:t>是用</a:t>
            </a:r>
            <a:r>
              <a:rPr lang="en-US" altLang="zh-TW" dirty="0"/>
              <a:t>ANSI </a:t>
            </a:r>
            <a:r>
              <a:rPr lang="zh-TW" altLang="en-US" dirty="0"/>
              <a:t>編碼儲存，因此可以使用下列語法開啟 </a:t>
            </a:r>
            <a:r>
              <a:rPr lang="en-US" altLang="zh-TW" dirty="0"/>
              <a:t>ANSI </a:t>
            </a:r>
            <a:r>
              <a:rPr lang="zh-TW" altLang="en-US" dirty="0"/>
              <a:t>編碼的檔案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 smtClean="0"/>
              <a:t>或</a:t>
            </a:r>
            <a:r>
              <a:rPr lang="zh-TW" altLang="en-US" dirty="0"/>
              <a:t>明確指定檔案編碼是 </a:t>
            </a:r>
            <a:r>
              <a:rPr lang="en-US" altLang="zh-TW" dirty="0"/>
              <a:t>cp950</a:t>
            </a:r>
            <a:r>
              <a:rPr lang="zh-TW" altLang="en-US" dirty="0"/>
              <a:t>。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4477866" cy="132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81128"/>
            <a:ext cx="449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1" y="5445224"/>
            <a:ext cx="673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由於國際間通行的編碼以及許多</a:t>
            </a:r>
            <a:r>
              <a:rPr lang="en-US" altLang="zh-TW" dirty="0"/>
              <a:t>Linux </a:t>
            </a:r>
            <a:r>
              <a:rPr lang="zh-TW" altLang="en-US" dirty="0"/>
              <a:t>系統，預設都是使用</a:t>
            </a:r>
            <a:r>
              <a:rPr lang="en-US" altLang="zh-TW" dirty="0"/>
              <a:t>UTF-8 </a:t>
            </a:r>
            <a:r>
              <a:rPr lang="zh-TW" altLang="en-US" dirty="0"/>
              <a:t>編碼，因此</a:t>
            </a:r>
            <a:r>
              <a:rPr lang="zh-TW" altLang="en-US" dirty="0" smtClean="0"/>
              <a:t>建議</a:t>
            </a:r>
            <a:r>
              <a:rPr lang="zh-TW" altLang="en-US" dirty="0"/>
              <a:t>將檔案另存為 </a:t>
            </a:r>
            <a:r>
              <a:rPr lang="en-US" altLang="zh-TW" dirty="0"/>
              <a:t>UTF-8 ( </a:t>
            </a:r>
            <a:r>
              <a:rPr lang="zh-TW" altLang="en-US" dirty="0"/>
              <a:t>不要使用 </a:t>
            </a:r>
            <a:r>
              <a:rPr lang="en-US" altLang="zh-TW" dirty="0"/>
              <a:t>ANSI)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如果檔案編碼已更改為 </a:t>
            </a:r>
            <a:r>
              <a:rPr lang="en-US" altLang="zh-TW" dirty="0"/>
              <a:t>UTF-8</a:t>
            </a:r>
            <a:r>
              <a:rPr lang="zh-TW" altLang="en-US" dirty="0"/>
              <a:t>，則讀取時就必須明確指定編碼為 </a:t>
            </a:r>
            <a:r>
              <a:rPr lang="en-US" altLang="zh-TW" dirty="0"/>
              <a:t>UTF-8</a:t>
            </a:r>
            <a:r>
              <a:rPr lang="zh-TW" altLang="en-US" dirty="0"/>
              <a:t>，否則</a:t>
            </a:r>
            <a:r>
              <a:rPr lang="zh-TW" altLang="en-US" dirty="0" smtClean="0"/>
              <a:t>會出現</a:t>
            </a:r>
            <a:r>
              <a:rPr lang="zh-TW" altLang="en-US" dirty="0"/>
              <a:t>錯誤。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50387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8"/>
            <a:ext cx="7877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4.2.2 </a:t>
            </a:r>
            <a:r>
              <a:rPr lang="zh-TW" altLang="en-US" dirty="0"/>
              <a:t>檔案</a:t>
            </a:r>
            <a:r>
              <a:rPr lang="zh-TW" altLang="en-US" dirty="0" smtClean="0"/>
              <a:t>處理</a:t>
            </a:r>
            <a:endParaRPr lang="en-US" altLang="zh-TW" dirty="0" smtClean="0"/>
          </a:p>
          <a:p>
            <a:pPr lvl="3"/>
            <a:r>
              <a:rPr lang="zh-TW" altLang="en-US" dirty="0"/>
              <a:t>常用處理檔案內容的方法如下：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408712" cy="48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read()</a:t>
            </a:r>
          </a:p>
          <a:p>
            <a:pPr lvl="3"/>
            <a:r>
              <a:rPr lang="en-US" altLang="zh-TW" dirty="0"/>
              <a:t>read() </a:t>
            </a:r>
            <a:r>
              <a:rPr lang="zh-TW" altLang="en-US" dirty="0"/>
              <a:t>會從目前的指標的位置，讀取指定長度的的字元，如果未指定長度則會</a:t>
            </a:r>
            <a:r>
              <a:rPr lang="zh-TW" altLang="en-US" dirty="0" smtClean="0"/>
              <a:t>讀取</a:t>
            </a:r>
            <a:r>
              <a:rPr lang="zh-TW" altLang="en-US" dirty="0"/>
              <a:t>所有的字元。</a:t>
            </a:r>
          </a:p>
          <a:p>
            <a:pPr lvl="3"/>
            <a:r>
              <a:rPr lang="zh-TW" altLang="en-US" dirty="0"/>
              <a:t>例如：讀取 </a:t>
            </a:r>
            <a:r>
              <a:rPr lang="en-US" altLang="zh-TW" dirty="0"/>
              <a:t>&lt;file1.txt&gt; </a:t>
            </a:r>
            <a:r>
              <a:rPr lang="zh-TW" altLang="en-US" dirty="0"/>
              <a:t>檔案的前 </a:t>
            </a:r>
            <a:r>
              <a:rPr lang="en-US" altLang="zh-TW" dirty="0"/>
              <a:t>5 </a:t>
            </a:r>
            <a:r>
              <a:rPr lang="zh-TW" altLang="en-US" dirty="0"/>
              <a:t>個字元，執行將會顯示「 </a:t>
            </a:r>
            <a:r>
              <a:rPr lang="en-US" altLang="zh-TW" dirty="0"/>
              <a:t>Hello </a:t>
            </a:r>
            <a:r>
              <a:rPr lang="zh-TW" altLang="en-US" dirty="0"/>
              <a:t>」這 </a:t>
            </a:r>
            <a:r>
              <a:rPr lang="en-US" altLang="zh-TW" dirty="0"/>
              <a:t>5 </a:t>
            </a:r>
            <a:r>
              <a:rPr lang="zh-TW" altLang="en-US" dirty="0"/>
              <a:t>個字元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(&lt;</a:t>
            </a:r>
            <a:r>
              <a:rPr lang="en-US" altLang="zh-TW" dirty="0"/>
              <a:t>fileread3.py</a:t>
            </a:r>
            <a:r>
              <a:rPr lang="en-US" altLang="zh-TW" dirty="0" smtClean="0"/>
              <a:t>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2"/>
            <a:r>
              <a:rPr lang="en-US" altLang="zh-TW" dirty="0" err="1" smtClean="0"/>
              <a:t>readlines</a:t>
            </a:r>
            <a:r>
              <a:rPr lang="en-US" altLang="zh-TW" dirty="0"/>
              <a:t>()</a:t>
            </a:r>
          </a:p>
          <a:p>
            <a:pPr lvl="3"/>
            <a:r>
              <a:rPr lang="zh-TW" altLang="en-US" dirty="0"/>
              <a:t>讀取全部的文件內容，它會以串列方式傳回，每一列會成為串列中的一個元素。例如：讀取 </a:t>
            </a:r>
            <a:r>
              <a:rPr lang="en-US" altLang="zh-TW" dirty="0"/>
              <a:t>&lt;file1.txt&gt; </a:t>
            </a:r>
            <a:r>
              <a:rPr lang="zh-TW" altLang="en-US" dirty="0"/>
              <a:t>檔案的所有的文件內容。</a:t>
            </a:r>
            <a:r>
              <a:rPr lang="en-US" altLang="zh-TW" dirty="0"/>
              <a:t>(&lt;fileread4.py&gt;)</a:t>
            </a:r>
            <a:endParaRPr lang="zh-TW" altLang="en-US" dirty="0"/>
          </a:p>
          <a:p>
            <a:pPr lvl="3"/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4104456" cy="104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3" y="5554691"/>
            <a:ext cx="6452255" cy="108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1259632" y="4286256"/>
            <a:ext cx="7670086" cy="1143008"/>
          </a:xfrm>
        </p:spPr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4.1 </a:t>
            </a:r>
            <a:r>
              <a:rPr lang="zh-TW" altLang="en-US" dirty="0">
                <a:hlinkClick r:id="rId2" action="ppaction://hlinksldjump"/>
              </a:rPr>
              <a:t>檔案和目錄</a:t>
            </a:r>
            <a:r>
              <a:rPr lang="zh-TW" altLang="en-US" dirty="0" smtClean="0">
                <a:hlinkClick r:id="rId2" action="ppaction://hlinksldjump"/>
              </a:rPr>
              <a:t>管理</a:t>
            </a:r>
            <a:endParaRPr lang="en-US" altLang="zh-TW" dirty="0" smtClean="0"/>
          </a:p>
          <a:p>
            <a:r>
              <a:rPr lang="en-US" altLang="zh-TW" dirty="0">
                <a:hlinkClick r:id="rId3" action="ppaction://hlinksldjump"/>
              </a:rPr>
              <a:t>4.2 File </a:t>
            </a:r>
            <a:r>
              <a:rPr lang="zh-TW" altLang="en-US" dirty="0" smtClean="0">
                <a:hlinkClick r:id="rId3" action="ppaction://hlinksldjump"/>
              </a:rPr>
              <a:t>檔案</a:t>
            </a:r>
            <a:endParaRPr lang="en-US" altLang="zh-TW" dirty="0" smtClean="0"/>
          </a:p>
          <a:p>
            <a:r>
              <a:rPr lang="en-US" altLang="zh-TW" dirty="0">
                <a:hlinkClick r:id="rId4" action="ppaction://hlinksldjump"/>
              </a:rPr>
              <a:t>4.3 SQLite </a:t>
            </a:r>
            <a:r>
              <a:rPr lang="zh-TW" altLang="en-US" dirty="0">
                <a:hlinkClick r:id="rId4" action="ppaction://hlinksldjump"/>
              </a:rPr>
              <a:t>資料庫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6"/>
          </p:nvPr>
        </p:nvSpPr>
        <p:spPr>
          <a:xfrm>
            <a:off x="3500430" y="764704"/>
            <a:ext cx="5357850" cy="1943646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en-US" altLang="zh-TW" dirty="0"/>
              <a:t>Python </a:t>
            </a:r>
            <a:r>
              <a:rPr lang="zh-TW" altLang="en-US" dirty="0"/>
              <a:t>能夠大量快速的處理電腦系統中的檔案與</a:t>
            </a:r>
            <a:r>
              <a:rPr lang="zh-TW" altLang="en-US" dirty="0" smtClean="0"/>
              <a:t>資料夾</a:t>
            </a:r>
            <a:r>
              <a:rPr lang="zh-TW" altLang="en-US" dirty="0"/>
              <a:t>，除了使用 </a:t>
            </a:r>
            <a:r>
              <a:rPr lang="en-US" altLang="zh-TW" dirty="0" err="1"/>
              <a:t>os</a:t>
            </a:r>
            <a:r>
              <a:rPr lang="en-US" altLang="zh-TW" dirty="0"/>
              <a:t> </a:t>
            </a:r>
            <a:r>
              <a:rPr lang="zh-TW" altLang="en-US" dirty="0"/>
              <a:t>套件進行目錄建立與刪除目錄、</a:t>
            </a:r>
            <a:r>
              <a:rPr lang="zh-TW" altLang="en-US" dirty="0" smtClean="0"/>
              <a:t>檔案刪除</a:t>
            </a:r>
            <a:r>
              <a:rPr lang="zh-TW" altLang="en-US" dirty="0"/>
              <a:t>、執行作業系統命令等動作，也可以利用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內建</a:t>
            </a:r>
            <a:r>
              <a:rPr lang="zh-TW" altLang="en-US" dirty="0"/>
              <a:t>的</a:t>
            </a:r>
            <a:r>
              <a:rPr lang="en-US" altLang="zh-TW" dirty="0"/>
              <a:t>open() </a:t>
            </a:r>
            <a:r>
              <a:rPr lang="zh-TW" altLang="en-US" dirty="0"/>
              <a:t>函式開啟指定的檔案，並進行檔案</a:t>
            </a:r>
            <a:r>
              <a:rPr lang="zh-TW" altLang="en-US" dirty="0" smtClean="0"/>
              <a:t>內容的</a:t>
            </a:r>
            <a:r>
              <a:rPr lang="zh-TW" altLang="en-US" dirty="0"/>
              <a:t>讀取、寫入或修改。</a:t>
            </a:r>
          </a:p>
          <a:p>
            <a:pPr>
              <a:lnSpc>
                <a:spcPts val="1800"/>
              </a:lnSpc>
            </a:pPr>
            <a:r>
              <a:rPr lang="en-US" altLang="zh-TW" dirty="0"/>
              <a:t>Python </a:t>
            </a:r>
            <a:r>
              <a:rPr lang="zh-TW" altLang="en-US" dirty="0"/>
              <a:t>內建嵌入式資料庫</a:t>
            </a:r>
            <a:r>
              <a:rPr lang="en-US" altLang="zh-TW" dirty="0"/>
              <a:t>SQLite</a:t>
            </a:r>
            <a:r>
              <a:rPr lang="zh-TW" altLang="en-US" dirty="0"/>
              <a:t>，利用檔案儲存</a:t>
            </a:r>
            <a:r>
              <a:rPr lang="zh-TW" altLang="en-US" dirty="0" smtClean="0"/>
              <a:t>整個資料庫</a:t>
            </a:r>
            <a:r>
              <a:rPr lang="zh-TW" altLang="en-US" dirty="0"/>
              <a:t>，</a:t>
            </a:r>
            <a:r>
              <a:rPr lang="en-US" altLang="zh-TW" dirty="0"/>
              <a:t>SQLite </a:t>
            </a:r>
            <a:r>
              <a:rPr lang="zh-TW" altLang="en-US" dirty="0"/>
              <a:t>的特點是可以使用 </a:t>
            </a:r>
            <a:r>
              <a:rPr lang="en-US" altLang="zh-TW" dirty="0"/>
              <a:t>SQL </a:t>
            </a:r>
            <a:r>
              <a:rPr lang="zh-TW" altLang="en-US" dirty="0"/>
              <a:t>語法管理</a:t>
            </a:r>
            <a:r>
              <a:rPr lang="zh-TW" altLang="en-US" dirty="0" smtClean="0"/>
              <a:t>資料庫</a:t>
            </a:r>
            <a:r>
              <a:rPr lang="zh-TW" altLang="en-US" dirty="0"/>
              <a:t>，執行新增、修改、刪除和查詢。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檔案處理與</a:t>
            </a:r>
            <a:r>
              <a:rPr lang="en-US" altLang="zh-TW" dirty="0" smtClean="0"/>
              <a:t>SQLite</a:t>
            </a:r>
            <a:r>
              <a:rPr lang="zh-TW" altLang="en-US" dirty="0" smtClean="0"/>
              <a:t>資料庫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 smtClean="0"/>
              <a:t>執行</a:t>
            </a:r>
            <a:r>
              <a:rPr lang="zh-TW" altLang="en-US" dirty="0"/>
              <a:t>結果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en-US" altLang="zh-TW" dirty="0" err="1"/>
              <a:t>readlines</a:t>
            </a:r>
            <a:r>
              <a:rPr lang="en-US" altLang="zh-TW" dirty="0"/>
              <a:t>() </a:t>
            </a:r>
            <a:r>
              <a:rPr lang="zh-TW" altLang="en-US" dirty="0"/>
              <a:t>以串列很清楚地傳回所有文件內容，包括 </a:t>
            </a:r>
            <a:r>
              <a:rPr lang="en-US" altLang="zh-TW" dirty="0"/>
              <a:t>\n </a:t>
            </a:r>
            <a:r>
              <a:rPr lang="zh-TW" altLang="en-US" dirty="0"/>
              <a:t>跳列字元，甚至是隱含</a:t>
            </a:r>
            <a:r>
              <a:rPr lang="zh-TW" altLang="en-US" dirty="0" smtClean="0"/>
              <a:t>的字元</a:t>
            </a:r>
            <a:r>
              <a:rPr lang="zh-TW" altLang="en-US" dirty="0"/>
              <a:t>。再看看下列這個例子。</a:t>
            </a:r>
          </a:p>
          <a:p>
            <a:pPr lvl="3"/>
            <a:r>
              <a:rPr lang="zh-TW" altLang="en-US" dirty="0"/>
              <a:t>例如：讀取 </a:t>
            </a:r>
            <a:r>
              <a:rPr lang="en-US" altLang="zh-TW" dirty="0"/>
              <a:t>UTF-8 </a:t>
            </a:r>
            <a:r>
              <a:rPr lang="zh-TW" altLang="en-US" dirty="0"/>
              <a:t>編碼的 </a:t>
            </a:r>
            <a:r>
              <a:rPr lang="en-US" altLang="zh-TW" dirty="0"/>
              <a:t>&lt;file2.txt&gt; </a:t>
            </a:r>
            <a:r>
              <a:rPr lang="zh-TW" altLang="en-US" dirty="0"/>
              <a:t>檔案的文件內容。</a:t>
            </a:r>
            <a:r>
              <a:rPr lang="en-US" altLang="zh-TW" dirty="0"/>
              <a:t>(&lt;fileread5.py&gt;)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480720" cy="110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6072162" cy="18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執行結果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有沒有注意到，串列內容的第一筆資料前面多了一個「</a:t>
            </a:r>
            <a:r>
              <a:rPr lang="en-US" altLang="zh-TW" dirty="0"/>
              <a:t>\</a:t>
            </a:r>
            <a:r>
              <a:rPr lang="en-US" altLang="zh-TW" dirty="0" err="1"/>
              <a:t>ufeff</a:t>
            </a:r>
            <a:r>
              <a:rPr lang="zh-TW" altLang="en-US" dirty="0"/>
              <a:t>」字元，這個字元</a:t>
            </a:r>
            <a:r>
              <a:rPr lang="zh-TW" altLang="en-US" dirty="0" smtClean="0"/>
              <a:t>是文件</a:t>
            </a:r>
            <a:r>
              <a:rPr lang="zh-TW" altLang="en-US" dirty="0"/>
              <a:t>前端代碼，俗稱 </a:t>
            </a:r>
            <a:r>
              <a:rPr lang="en-US" altLang="zh-TW" dirty="0"/>
              <a:t>BOM</a:t>
            </a:r>
            <a:r>
              <a:rPr lang="zh-TW" altLang="en-US" dirty="0"/>
              <a:t>，它是在中文 </a:t>
            </a:r>
            <a:r>
              <a:rPr lang="en-US" altLang="zh-TW" dirty="0"/>
              <a:t>Windows </a:t>
            </a:r>
            <a:r>
              <a:rPr lang="zh-TW" altLang="en-US" dirty="0"/>
              <a:t>系統中，用「記事本」將</a:t>
            </a:r>
            <a:r>
              <a:rPr lang="zh-TW" altLang="en-US" dirty="0" smtClean="0"/>
              <a:t>檔案儲存</a:t>
            </a:r>
            <a:r>
              <a:rPr lang="zh-TW" altLang="en-US" dirty="0"/>
              <a:t>為 </a:t>
            </a:r>
            <a:r>
              <a:rPr lang="en-US" altLang="zh-TW" dirty="0"/>
              <a:t>UTF-8 </a:t>
            </a:r>
            <a:r>
              <a:rPr lang="zh-TW" altLang="en-US" dirty="0"/>
              <a:t>時自動產生。</a:t>
            </a:r>
            <a:r>
              <a:rPr lang="en-US" altLang="zh-TW" dirty="0"/>
              <a:t>BOM </a:t>
            </a:r>
            <a:r>
              <a:rPr lang="zh-TW" altLang="en-US" dirty="0"/>
              <a:t>會佔 </a:t>
            </a:r>
            <a:r>
              <a:rPr lang="en-US" altLang="zh-TW" dirty="0"/>
              <a:t>1 </a:t>
            </a:r>
            <a:r>
              <a:rPr lang="zh-TW" altLang="en-US" dirty="0"/>
              <a:t>個字元，因此第 </a:t>
            </a:r>
            <a:r>
              <a:rPr lang="en-US" altLang="zh-TW" dirty="0"/>
              <a:t>7 </a:t>
            </a:r>
            <a:r>
              <a:rPr lang="zh-TW" altLang="en-US" dirty="0"/>
              <a:t>列執行的結果只</a:t>
            </a:r>
            <a:r>
              <a:rPr lang="zh-TW" altLang="en-US" dirty="0" smtClean="0"/>
              <a:t>看到「</a:t>
            </a:r>
            <a:r>
              <a:rPr lang="en-US" altLang="zh-TW" dirty="0"/>
              <a:t>123 </a:t>
            </a:r>
            <a:r>
              <a:rPr lang="zh-TW" altLang="en-US" dirty="0"/>
              <a:t>中」這 </a:t>
            </a:r>
            <a:r>
              <a:rPr lang="en-US" altLang="zh-TW" dirty="0"/>
              <a:t>4 </a:t>
            </a:r>
            <a:r>
              <a:rPr lang="zh-TW" altLang="en-US" dirty="0"/>
              <a:t>個字元，因為第一個字元 </a:t>
            </a:r>
            <a:r>
              <a:rPr lang="en-US" altLang="zh-TW" dirty="0"/>
              <a:t>BOM </a:t>
            </a:r>
            <a:r>
              <a:rPr lang="zh-TW" altLang="en-US" dirty="0"/>
              <a:t>未顯示出來。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16366"/>
            <a:ext cx="7542039" cy="130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另一種處理方式就是讀取有 </a:t>
            </a:r>
            <a:r>
              <a:rPr lang="en-US" altLang="zh-TW" dirty="0"/>
              <a:t>BOM </a:t>
            </a:r>
            <a:r>
              <a:rPr lang="zh-TW" altLang="en-US" dirty="0"/>
              <a:t>的文件檔時，明確地加上 「</a:t>
            </a:r>
            <a:r>
              <a:rPr lang="en-US" altLang="zh-TW" dirty="0"/>
              <a:t>encoding =</a:t>
            </a:r>
            <a:r>
              <a:rPr lang="en-US" altLang="zh-TW" dirty="0" smtClean="0"/>
              <a:t>'UTF-8-sig</a:t>
            </a:r>
            <a:r>
              <a:rPr lang="en-US" altLang="zh-TW" dirty="0"/>
              <a:t>'</a:t>
            </a:r>
            <a:r>
              <a:rPr lang="zh-TW" altLang="en-US" dirty="0"/>
              <a:t>」將 </a:t>
            </a:r>
            <a:r>
              <a:rPr lang="en-US" altLang="zh-TW" dirty="0"/>
              <a:t>BOM </a:t>
            </a:r>
            <a:r>
              <a:rPr lang="zh-TW" altLang="en-US" dirty="0"/>
              <a:t>去除。</a:t>
            </a:r>
          </a:p>
          <a:p>
            <a:pPr lvl="3"/>
            <a:r>
              <a:rPr lang="zh-TW" altLang="en-US" dirty="0"/>
              <a:t>例如：讀取 </a:t>
            </a:r>
            <a:r>
              <a:rPr lang="en-US" altLang="zh-TW" dirty="0"/>
              <a:t>UTF-8 </a:t>
            </a:r>
            <a:r>
              <a:rPr lang="zh-TW" altLang="en-US" dirty="0"/>
              <a:t>編碼的 </a:t>
            </a:r>
            <a:r>
              <a:rPr lang="en-US" altLang="zh-TW" dirty="0"/>
              <a:t>&lt;file2.txt&gt; </a:t>
            </a:r>
            <a:r>
              <a:rPr lang="zh-TW" altLang="en-US" dirty="0"/>
              <a:t>檔案的文件內容，並去除 </a:t>
            </a:r>
            <a:r>
              <a:rPr lang="en-US" altLang="zh-TW" dirty="0"/>
              <a:t>BOM</a:t>
            </a:r>
            <a:r>
              <a:rPr lang="zh-TW" altLang="en-US" dirty="0"/>
              <a:t>。</a:t>
            </a:r>
            <a:r>
              <a:rPr lang="en-US" altLang="zh-TW" dirty="0"/>
              <a:t>(&lt;</a:t>
            </a:r>
            <a:r>
              <a:rPr lang="en-US" altLang="zh-TW" dirty="0" smtClean="0"/>
              <a:t>fileread6.py&gt;)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執行結果：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6075213" cy="177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08" y="4581128"/>
            <a:ext cx="6533926" cy="112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 err="1"/>
              <a:t>readline</a:t>
            </a:r>
            <a:r>
              <a:rPr lang="en-US" altLang="zh-TW" dirty="0"/>
              <a:t>([size])</a:t>
            </a:r>
          </a:p>
          <a:p>
            <a:pPr lvl="3"/>
            <a:r>
              <a:rPr lang="zh-TW" altLang="en-US" dirty="0"/>
              <a:t>讀取目前文字指標所在行中 </a:t>
            </a:r>
            <a:r>
              <a:rPr lang="en-US" altLang="zh-TW" dirty="0"/>
              <a:t>size </a:t>
            </a:r>
            <a:r>
              <a:rPr lang="zh-TW" altLang="en-US" dirty="0"/>
              <a:t>長度的文字內容， 若省略參數，則會讀取</a:t>
            </a:r>
            <a:r>
              <a:rPr lang="zh-TW" altLang="en-US" dirty="0" smtClean="0"/>
              <a:t>一整列</a:t>
            </a:r>
            <a:r>
              <a:rPr lang="zh-TW" altLang="en-US" dirty="0"/>
              <a:t>，包括 </a:t>
            </a:r>
            <a:r>
              <a:rPr lang="en-US" altLang="zh-TW" dirty="0"/>
              <a:t>"\n" </a:t>
            </a:r>
            <a:r>
              <a:rPr lang="zh-TW" altLang="en-US" dirty="0"/>
              <a:t>字元。</a:t>
            </a:r>
          </a:p>
          <a:p>
            <a:pPr lvl="3"/>
            <a:r>
              <a:rPr lang="zh-TW" altLang="en-US" dirty="0"/>
              <a:t>例如：讀取 </a:t>
            </a:r>
            <a:r>
              <a:rPr lang="en-US" altLang="zh-TW" dirty="0"/>
              <a:t>UTF-8 </a:t>
            </a:r>
            <a:r>
              <a:rPr lang="zh-TW" altLang="en-US" dirty="0"/>
              <a:t>編碼的 </a:t>
            </a:r>
            <a:r>
              <a:rPr lang="en-US" altLang="zh-TW" dirty="0"/>
              <a:t>&lt;file2.txt&gt; </a:t>
            </a:r>
            <a:r>
              <a:rPr lang="zh-TW" altLang="en-US" dirty="0"/>
              <a:t>檔案的文件內容，並去除 </a:t>
            </a:r>
            <a:r>
              <a:rPr lang="en-US" altLang="zh-TW" dirty="0"/>
              <a:t>BOM</a:t>
            </a:r>
            <a:r>
              <a:rPr lang="zh-TW" altLang="en-US" dirty="0"/>
              <a:t>。</a:t>
            </a:r>
            <a:r>
              <a:rPr lang="en-US" altLang="zh-TW" dirty="0"/>
              <a:t>(&lt;</a:t>
            </a:r>
            <a:r>
              <a:rPr lang="en-US" altLang="zh-TW" dirty="0" smtClean="0"/>
              <a:t>fileread7.py&gt;)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執行結果：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65376"/>
            <a:ext cx="6656412" cy="109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5" y="4725144"/>
            <a:ext cx="6591647" cy="13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4.2.3 </a:t>
            </a:r>
            <a:r>
              <a:rPr lang="zh-TW" altLang="en-US" dirty="0"/>
              <a:t>檔案</a:t>
            </a:r>
            <a:r>
              <a:rPr lang="zh-TW" altLang="en-US" dirty="0" smtClean="0"/>
              <a:t>應用</a:t>
            </a:r>
            <a:endParaRPr lang="en-US" altLang="zh-TW" dirty="0" smtClean="0"/>
          </a:p>
          <a:p>
            <a:pPr lvl="2"/>
            <a:r>
              <a:rPr lang="zh-TW" altLang="en-US" dirty="0"/>
              <a:t>範例：帳號、密碼管理</a:t>
            </a:r>
          </a:p>
          <a:p>
            <a:pPr lvl="3"/>
            <a:r>
              <a:rPr lang="zh-TW" altLang="en-US" dirty="0"/>
              <a:t>利用文字檔儲存帳號和密碼，密碼可以修改，也可以刪除指定的帳號。</a:t>
            </a:r>
          </a:p>
          <a:p>
            <a:pPr lvl="3"/>
            <a:r>
              <a:rPr lang="zh-TW" altLang="en-US" dirty="0"/>
              <a:t>執行程式後按 </a:t>
            </a:r>
            <a:r>
              <a:rPr lang="en-US" altLang="zh-TW" dirty="0"/>
              <a:t>1 </a:t>
            </a:r>
            <a:r>
              <a:rPr lang="zh-TW" altLang="en-US" dirty="0"/>
              <a:t>輸入帳號和密碼，第一筆資料輸入 「</a:t>
            </a:r>
            <a:r>
              <a:rPr lang="en-US" altLang="zh-TW" dirty="0" err="1"/>
              <a:t>chiou</a:t>
            </a:r>
            <a:r>
              <a:rPr lang="zh-TW" altLang="en-US" dirty="0"/>
              <a:t>、</a:t>
            </a:r>
            <a:r>
              <a:rPr lang="en-US" altLang="zh-TW" dirty="0"/>
              <a:t>123456</a:t>
            </a:r>
            <a:r>
              <a:rPr lang="zh-TW" altLang="en-US" dirty="0"/>
              <a:t>」，相同的</a:t>
            </a:r>
            <a:r>
              <a:rPr lang="zh-TW" altLang="en-US" dirty="0" smtClean="0"/>
              <a:t>操作</a:t>
            </a:r>
            <a:r>
              <a:rPr lang="zh-TW" altLang="en-US" dirty="0"/>
              <a:t>，再輸入第二筆為「 </a:t>
            </a:r>
            <a:r>
              <a:rPr lang="en-US" altLang="zh-TW" dirty="0"/>
              <a:t>David</a:t>
            </a:r>
            <a:r>
              <a:rPr lang="zh-TW" altLang="en-US" dirty="0"/>
              <a:t>、</a:t>
            </a:r>
            <a:r>
              <a:rPr lang="en-US" altLang="zh-TW" dirty="0"/>
              <a:t>0800</a:t>
            </a:r>
            <a:r>
              <a:rPr lang="zh-TW" altLang="en-US" dirty="0"/>
              <a:t>」，第三筆為「寶可夢、</a:t>
            </a:r>
            <a:r>
              <a:rPr lang="en-US" altLang="zh-TW" dirty="0"/>
              <a:t>pica</a:t>
            </a:r>
            <a:r>
              <a:rPr lang="zh-TW" altLang="en-US" dirty="0"/>
              <a:t>」。按下 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鍵</a:t>
            </a:r>
            <a:r>
              <a:rPr lang="zh-TW" altLang="en-US" dirty="0"/>
              <a:t>即可結束帳號和密碼輸入。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5924525" cy="257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按 </a:t>
            </a:r>
            <a:r>
              <a:rPr lang="en-US" altLang="zh-TW" dirty="0"/>
              <a:t>2 </a:t>
            </a:r>
            <a:r>
              <a:rPr lang="zh-TW" altLang="en-US" dirty="0"/>
              <a:t>顯示輸入的 </a:t>
            </a:r>
            <a:r>
              <a:rPr lang="en-US" altLang="zh-TW" dirty="0"/>
              <a:t>3 </a:t>
            </a:r>
            <a:r>
              <a:rPr lang="zh-TW" altLang="en-US" dirty="0"/>
              <a:t>筆帳號和密碼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按 </a:t>
            </a:r>
            <a:r>
              <a:rPr lang="en-US" altLang="zh-TW" dirty="0"/>
              <a:t>3 </a:t>
            </a:r>
            <a:r>
              <a:rPr lang="zh-TW" altLang="en-US" dirty="0"/>
              <a:t>修改密碼，輸入帳號 </a:t>
            </a:r>
            <a:r>
              <a:rPr lang="en-US" altLang="zh-TW" dirty="0" err="1"/>
              <a:t>chiou</a:t>
            </a:r>
            <a:r>
              <a:rPr lang="en-US" altLang="zh-TW" dirty="0"/>
              <a:t> </a:t>
            </a:r>
            <a:r>
              <a:rPr lang="zh-TW" altLang="en-US" dirty="0"/>
              <a:t>後會先顯示舊的密碼，輸入新的密碼「</a:t>
            </a:r>
            <a:r>
              <a:rPr lang="en-US" altLang="zh-TW" dirty="0"/>
              <a:t>654321</a:t>
            </a:r>
            <a:r>
              <a:rPr lang="zh-TW" altLang="en-US" dirty="0" smtClean="0"/>
              <a:t>」將</a:t>
            </a:r>
            <a:r>
              <a:rPr lang="zh-TW" altLang="en-US" dirty="0"/>
              <a:t>原來密碼更改為新的密碼。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181126"/>
            <a:ext cx="4258484" cy="213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221088"/>
            <a:ext cx="4392487" cy="222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按 </a:t>
            </a:r>
            <a:r>
              <a:rPr lang="en-US" altLang="zh-TW" dirty="0"/>
              <a:t>4 </a:t>
            </a:r>
            <a:r>
              <a:rPr lang="zh-TW" altLang="en-US" dirty="0"/>
              <a:t>刪除帳號，輸入帳號 </a:t>
            </a:r>
            <a:r>
              <a:rPr lang="en-US" altLang="zh-TW" dirty="0"/>
              <a:t>David </a:t>
            </a:r>
            <a:r>
              <a:rPr lang="zh-TW" altLang="en-US" dirty="0"/>
              <a:t>再按 </a:t>
            </a:r>
            <a:r>
              <a:rPr lang="en-US" altLang="zh-TW" dirty="0"/>
              <a:t>Y </a:t>
            </a:r>
            <a:r>
              <a:rPr lang="zh-TW" altLang="en-US" dirty="0"/>
              <a:t>將該帳號刪除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 smtClean="0"/>
              <a:t>按</a:t>
            </a:r>
            <a:r>
              <a:rPr lang="en-US" altLang="zh-TW" dirty="0"/>
              <a:t>0 </a:t>
            </a:r>
            <a:r>
              <a:rPr lang="zh-TW" altLang="en-US" dirty="0"/>
              <a:t>結束程式後，開啟 </a:t>
            </a:r>
            <a:r>
              <a:rPr lang="en-US" altLang="zh-TW" dirty="0"/>
              <a:t>&lt;password.txt&gt;</a:t>
            </a:r>
            <a:r>
              <a:rPr lang="zh-TW" altLang="en-US" dirty="0"/>
              <a:t>，檔案內容如下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 smtClean="0"/>
              <a:t>結束</a:t>
            </a:r>
            <a:r>
              <a:rPr lang="zh-TW" altLang="en-US" dirty="0"/>
              <a:t>程式後，開啟 </a:t>
            </a:r>
            <a:r>
              <a:rPr lang="en-US" altLang="zh-TW" dirty="0"/>
              <a:t>&lt;password.txt&gt;</a:t>
            </a:r>
            <a:r>
              <a:rPr lang="zh-TW" altLang="en-US" dirty="0"/>
              <a:t>，檔案內容如下：</a:t>
            </a:r>
          </a:p>
          <a:p>
            <a:pPr lvl="3"/>
            <a:r>
              <a:rPr lang="en-US" altLang="zh-TW" dirty="0"/>
              <a:t>{' </a:t>
            </a:r>
            <a:r>
              <a:rPr lang="zh-TW" altLang="en-US" dirty="0"/>
              <a:t>寶可夢</a:t>
            </a:r>
            <a:r>
              <a:rPr lang="en-US" altLang="zh-TW" dirty="0"/>
              <a:t>': 'pica', '</a:t>
            </a:r>
            <a:r>
              <a:rPr lang="en-US" altLang="zh-TW" dirty="0" err="1"/>
              <a:t>chiou</a:t>
            </a:r>
            <a:r>
              <a:rPr lang="en-US" altLang="zh-TW" dirty="0"/>
              <a:t>': '654321'}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5" y="1124745"/>
            <a:ext cx="3702361" cy="182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5" y="3429000"/>
            <a:ext cx="3918385" cy="154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4.3.1 </a:t>
            </a:r>
            <a:r>
              <a:rPr lang="zh-TW" altLang="en-US" dirty="0"/>
              <a:t>管理 </a:t>
            </a:r>
            <a:r>
              <a:rPr lang="en-US" altLang="zh-TW" dirty="0"/>
              <a:t>SQLite </a:t>
            </a:r>
            <a:r>
              <a:rPr lang="zh-TW" altLang="en-US" dirty="0" smtClean="0"/>
              <a:t>資料庫</a:t>
            </a:r>
            <a:endParaRPr lang="en-US" altLang="zh-TW" dirty="0" smtClean="0"/>
          </a:p>
          <a:p>
            <a:pPr lvl="2"/>
            <a:r>
              <a:rPr lang="zh-TW" altLang="en-US" dirty="0"/>
              <a:t>安裝 </a:t>
            </a:r>
            <a:r>
              <a:rPr lang="en-US" altLang="zh-TW" dirty="0"/>
              <a:t>SQLite Manager</a:t>
            </a:r>
          </a:p>
          <a:p>
            <a:pPr lvl="3"/>
            <a:r>
              <a:rPr lang="zh-TW" altLang="en-US" dirty="0"/>
              <a:t>首先請確認已經安裝了 </a:t>
            </a:r>
            <a:r>
              <a:rPr lang="en-US" altLang="zh-TW" dirty="0"/>
              <a:t>Firefox</a:t>
            </a:r>
            <a:r>
              <a:rPr lang="zh-TW" altLang="en-US" dirty="0"/>
              <a:t>，若未安裝，請先安裝 </a:t>
            </a:r>
            <a:r>
              <a:rPr lang="en-US" altLang="zh-TW" dirty="0"/>
              <a:t>Firefox</a:t>
            </a:r>
            <a:r>
              <a:rPr lang="zh-TW" altLang="en-US" dirty="0"/>
              <a:t>。然後開啟 </a:t>
            </a:r>
            <a:r>
              <a:rPr lang="en-US" altLang="zh-TW" dirty="0" smtClean="0"/>
              <a:t>Firefox</a:t>
            </a:r>
            <a:r>
              <a:rPr lang="zh-TW" altLang="en-US" dirty="0" smtClean="0"/>
              <a:t>瀏覽器</a:t>
            </a:r>
            <a:r>
              <a:rPr lang="zh-TW" altLang="en-US" dirty="0"/>
              <a:t>，輸入 </a:t>
            </a:r>
            <a:r>
              <a:rPr lang="en-US" altLang="zh-TW" dirty="0"/>
              <a:t>SQLite Manager </a:t>
            </a:r>
            <a:r>
              <a:rPr lang="zh-TW" altLang="en-US" dirty="0"/>
              <a:t>關鍵字後選擇安裝 </a:t>
            </a:r>
            <a:r>
              <a:rPr lang="en-US" altLang="zh-TW" b="1" dirty="0"/>
              <a:t>SQLite Manager :: Firefox </a:t>
            </a:r>
            <a:r>
              <a:rPr lang="zh-TW" altLang="en-US" b="1" dirty="0" smtClean="0"/>
              <a:t>附加</a:t>
            </a:r>
            <a:r>
              <a:rPr lang="zh-TW" altLang="en-US" b="1" dirty="0"/>
              <a:t>元件 </a:t>
            </a:r>
            <a:r>
              <a:rPr lang="en-US" altLang="zh-TW" b="1" dirty="0"/>
              <a:t>- Add-ons - Mozilla</a:t>
            </a:r>
            <a:r>
              <a:rPr lang="zh-TW" altLang="en-US" dirty="0"/>
              <a:t>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SQLite </a:t>
            </a:r>
            <a:r>
              <a:rPr lang="zh-TW" altLang="en-US" dirty="0"/>
              <a:t>資料庫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586789"/>
            <a:ext cx="4032448" cy="221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952884"/>
            <a:ext cx="5832648" cy="17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將 </a:t>
            </a:r>
            <a:r>
              <a:rPr lang="en-US" altLang="zh-TW" dirty="0"/>
              <a:t>SQLite Manager </a:t>
            </a:r>
            <a:r>
              <a:rPr lang="zh-TW" altLang="en-US" dirty="0"/>
              <a:t>圖示加入到選單圖示視窗中</a:t>
            </a:r>
          </a:p>
          <a:p>
            <a:pPr lvl="3"/>
            <a:r>
              <a:rPr lang="en-US" altLang="zh-TW" dirty="0"/>
              <a:t>SQLite Manager </a:t>
            </a:r>
            <a:r>
              <a:rPr lang="zh-TW" altLang="en-US" dirty="0"/>
              <a:t>安裝完成後再打開</a:t>
            </a:r>
            <a:r>
              <a:rPr lang="en-US" altLang="zh-TW" dirty="0"/>
              <a:t>Firefox </a:t>
            </a:r>
            <a:r>
              <a:rPr lang="zh-TW" altLang="en-US" dirty="0"/>
              <a:t>瀏覽器，按右上角的開啟選單圖示</a:t>
            </a:r>
            <a:r>
              <a:rPr lang="zh-TW" altLang="en-US" dirty="0" smtClean="0"/>
              <a:t>，再</a:t>
            </a:r>
            <a:r>
              <a:rPr lang="zh-TW" altLang="en-US" dirty="0"/>
              <a:t>按下方的 </a:t>
            </a:r>
            <a:r>
              <a:rPr lang="zh-TW" altLang="en-US" b="1" dirty="0"/>
              <a:t>自訂</a:t>
            </a:r>
            <a:r>
              <a:rPr lang="zh-TW" altLang="en-US" dirty="0"/>
              <a:t> 鈕開啟 </a:t>
            </a:r>
            <a:r>
              <a:rPr lang="zh-TW" altLang="en-US" b="1" dirty="0"/>
              <a:t>其他工具與功能視窗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5192638" cy="353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</a:pPr>
            <a:r>
              <a:rPr lang="zh-TW" altLang="en-US" dirty="0"/>
              <a:t>拖曳 </a:t>
            </a:r>
            <a:r>
              <a:rPr lang="en-US" altLang="zh-TW" dirty="0"/>
              <a:t>SQLite Manager </a:t>
            </a:r>
            <a:r>
              <a:rPr lang="zh-TW" altLang="en-US" dirty="0"/>
              <a:t>圖示到右邊的選單圖示視窗中，將 </a:t>
            </a:r>
            <a:r>
              <a:rPr lang="en-US" altLang="zh-TW" dirty="0"/>
              <a:t>SQLite Manager </a:t>
            </a:r>
            <a:r>
              <a:rPr lang="zh-TW" altLang="en-US" dirty="0"/>
              <a:t>圖示加入到選單圖示視窗中，再按 </a:t>
            </a:r>
            <a:r>
              <a:rPr lang="zh-TW" altLang="en-US" b="1" dirty="0"/>
              <a:t>結束自訂模式 </a:t>
            </a:r>
            <a:r>
              <a:rPr lang="zh-TW" altLang="en-US" dirty="0"/>
              <a:t>鈕。</a:t>
            </a:r>
          </a:p>
          <a:p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5688310" cy="327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4.1.1 </a:t>
            </a:r>
            <a:r>
              <a:rPr lang="en-US" altLang="zh-TW" dirty="0" err="1"/>
              <a:t>os</a:t>
            </a:r>
            <a:endParaRPr lang="en-US" altLang="zh-TW" dirty="0"/>
          </a:p>
          <a:p>
            <a:pPr lvl="3"/>
            <a:r>
              <a:rPr lang="en-US" altLang="zh-TW" dirty="0" err="1"/>
              <a:t>os</a:t>
            </a:r>
            <a:r>
              <a:rPr lang="en-US" altLang="zh-TW" dirty="0"/>
              <a:t> </a:t>
            </a:r>
            <a:r>
              <a:rPr lang="zh-TW" altLang="en-US" dirty="0"/>
              <a:t>提供建立目錄、刪除目錄、刪除檔案、執行作業系統命令等方法，使用時</a:t>
            </a:r>
            <a:r>
              <a:rPr lang="zh-TW" altLang="en-US" dirty="0" smtClean="0"/>
              <a:t>必須匯入</a:t>
            </a:r>
            <a:r>
              <a:rPr lang="en-US" altLang="zh-TW" dirty="0" err="1"/>
              <a:t>os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</a:p>
          <a:p>
            <a:pPr lvl="2"/>
            <a:r>
              <a:rPr lang="en-US" altLang="zh-TW" dirty="0"/>
              <a:t>remove()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刪除指定的檔案，一般都會配合 </a:t>
            </a:r>
            <a:r>
              <a:rPr lang="en-US" altLang="zh-TW" dirty="0" err="1"/>
              <a:t>os.path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exists() </a:t>
            </a:r>
            <a:r>
              <a:rPr lang="zh-TW" altLang="en-US" dirty="0"/>
              <a:t>方法，先檢查該檔案是否</a:t>
            </a:r>
            <a:r>
              <a:rPr lang="zh-TW" altLang="en-US" dirty="0" smtClean="0"/>
              <a:t>存在</a:t>
            </a:r>
            <a:r>
              <a:rPr lang="zh-TW" altLang="en-US" dirty="0"/>
              <a:t>，再決定是否要刪除檔案。</a:t>
            </a:r>
            <a:r>
              <a:rPr lang="en-US" altLang="zh-TW" dirty="0"/>
              <a:t>(&lt;osremove.py&gt;)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檔案和目錄管理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4989165" cy="17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8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4.3.2 </a:t>
            </a:r>
            <a:r>
              <a:rPr lang="zh-TW" altLang="en-US" dirty="0"/>
              <a:t>以 </a:t>
            </a:r>
            <a:r>
              <a:rPr lang="en-US" altLang="zh-TW" dirty="0"/>
              <a:t>SQLite Manager </a:t>
            </a:r>
            <a:r>
              <a:rPr lang="zh-TW" altLang="en-US" dirty="0"/>
              <a:t>建立 </a:t>
            </a:r>
            <a:r>
              <a:rPr lang="en-US" altLang="zh-TW" dirty="0"/>
              <a:t>SQLite </a:t>
            </a:r>
            <a:r>
              <a:rPr lang="zh-TW" altLang="en-US" dirty="0"/>
              <a:t>資料庫</a:t>
            </a:r>
          </a:p>
          <a:p>
            <a:pPr lvl="2"/>
            <a:r>
              <a:rPr lang="zh-TW" altLang="en-US" dirty="0"/>
              <a:t>新增資料庫</a:t>
            </a:r>
          </a:p>
          <a:p>
            <a:pPr lvl="3"/>
            <a:r>
              <a:rPr lang="zh-TW" altLang="en-US" dirty="0"/>
              <a:t>點選 </a:t>
            </a:r>
            <a:r>
              <a:rPr lang="en-US" altLang="zh-TW" dirty="0"/>
              <a:t>New Database </a:t>
            </a:r>
            <a:r>
              <a:rPr lang="zh-TW" altLang="en-US" dirty="0"/>
              <a:t>圖示新增資料庫，輸入資料庫名稱為 </a:t>
            </a:r>
            <a:r>
              <a:rPr lang="en-US" altLang="zh-TW" dirty="0"/>
              <a:t>Sqlite01</a:t>
            </a:r>
            <a:r>
              <a:rPr lang="zh-TW" altLang="en-US" dirty="0"/>
              <a:t>，儲存路徑</a:t>
            </a:r>
            <a:r>
              <a:rPr lang="zh-TW" altLang="en-US" dirty="0" smtClean="0"/>
              <a:t>請依</a:t>
            </a:r>
            <a:r>
              <a:rPr lang="zh-TW" altLang="en-US" dirty="0"/>
              <a:t>自己的需要選擇指定的路徑，本例選擇設定為 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 </a:t>
            </a:r>
            <a:r>
              <a:rPr lang="zh-TW" altLang="en-US" dirty="0"/>
              <a:t>程式檔相同的路徑。完成</a:t>
            </a:r>
            <a:r>
              <a:rPr lang="zh-TW" altLang="en-US" dirty="0" smtClean="0"/>
              <a:t>後會</a:t>
            </a:r>
            <a:r>
              <a:rPr lang="zh-TW" altLang="en-US" dirty="0"/>
              <a:t>建立一個 </a:t>
            </a:r>
            <a:r>
              <a:rPr lang="en-US" altLang="zh-TW" dirty="0"/>
              <a:t>Sqlite01.sqlite </a:t>
            </a:r>
            <a:r>
              <a:rPr lang="zh-TW" altLang="en-US" dirty="0"/>
              <a:t>資料庫。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51" y="2996952"/>
            <a:ext cx="7010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建立資料表</a:t>
            </a:r>
          </a:p>
          <a:p>
            <a:pPr lvl="3"/>
            <a:r>
              <a:rPr lang="zh-TW" altLang="en-US" dirty="0"/>
              <a:t>點選 </a:t>
            </a:r>
            <a:r>
              <a:rPr lang="en-US" altLang="zh-TW" dirty="0"/>
              <a:t>Create Table </a:t>
            </a:r>
            <a:r>
              <a:rPr lang="zh-TW" altLang="en-US" dirty="0"/>
              <a:t>圖示，建立資料表，</a:t>
            </a:r>
            <a:r>
              <a:rPr lang="en-US" altLang="zh-TW" dirty="0"/>
              <a:t>Table Name </a:t>
            </a:r>
            <a:r>
              <a:rPr lang="zh-TW" altLang="en-US" dirty="0"/>
              <a:t>欄位輸入「 </a:t>
            </a:r>
            <a:r>
              <a:rPr lang="en-US" altLang="zh-TW" dirty="0"/>
              <a:t>password</a:t>
            </a:r>
            <a:r>
              <a:rPr lang="zh-TW" altLang="en-US" dirty="0"/>
              <a:t>」，</a:t>
            </a:r>
            <a:r>
              <a:rPr lang="zh-TW" altLang="en-US" dirty="0" smtClean="0"/>
              <a:t>同時請</a:t>
            </a:r>
            <a:r>
              <a:rPr lang="zh-TW" altLang="en-US" dirty="0"/>
              <a:t>依下圖操作建立 </a:t>
            </a:r>
            <a:r>
              <a:rPr lang="en-US" altLang="zh-TW" dirty="0"/>
              <a:t>name </a:t>
            </a:r>
            <a:r>
              <a:rPr lang="zh-TW" altLang="en-US" dirty="0"/>
              <a:t>和</a:t>
            </a:r>
            <a:r>
              <a:rPr lang="en-US" altLang="zh-TW" dirty="0"/>
              <a:t>pass </a:t>
            </a:r>
            <a:r>
              <a:rPr lang="zh-TW" altLang="en-US" dirty="0"/>
              <a:t>欄位，其中 </a:t>
            </a:r>
            <a:r>
              <a:rPr lang="en-US" altLang="zh-TW" dirty="0"/>
              <a:t>name </a:t>
            </a:r>
            <a:r>
              <a:rPr lang="zh-TW" altLang="en-US" dirty="0"/>
              <a:t>欄位為 </a:t>
            </a:r>
            <a:r>
              <a:rPr lang="en-US" altLang="zh-TW" dirty="0"/>
              <a:t>Primary Key </a:t>
            </a:r>
            <a:r>
              <a:rPr lang="zh-TW" altLang="en-US" dirty="0"/>
              <a:t>欄位。</a:t>
            </a:r>
          </a:p>
          <a:p>
            <a:pPr lvl="3"/>
            <a:r>
              <a:rPr lang="zh-TW" altLang="en-US" dirty="0"/>
              <a:t>完成後按下方的 </a:t>
            </a:r>
            <a:r>
              <a:rPr lang="en-US" altLang="zh-TW" dirty="0"/>
              <a:t>OK </a:t>
            </a:r>
            <a:r>
              <a:rPr lang="zh-TW" altLang="en-US" dirty="0"/>
              <a:t>鈕，出現 </a:t>
            </a:r>
            <a:r>
              <a:rPr lang="en-US" altLang="zh-TW" dirty="0"/>
              <a:t>SQL </a:t>
            </a:r>
            <a:r>
              <a:rPr lang="zh-TW" altLang="en-US" dirty="0"/>
              <a:t>語法視窗後按 </a:t>
            </a:r>
            <a:r>
              <a:rPr lang="en-US" altLang="zh-TW" dirty="0"/>
              <a:t>Yes </a:t>
            </a:r>
            <a:r>
              <a:rPr lang="zh-TW" altLang="en-US" dirty="0"/>
              <a:t>鈕。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7150022" cy="31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新增資料</a:t>
            </a:r>
          </a:p>
          <a:p>
            <a:pPr lvl="3"/>
            <a:r>
              <a:rPr lang="zh-TW" altLang="en-US" dirty="0"/>
              <a:t>選擇 </a:t>
            </a:r>
            <a:r>
              <a:rPr lang="en-US" altLang="zh-TW" dirty="0"/>
              <a:t>password </a:t>
            </a:r>
            <a:r>
              <a:rPr lang="zh-TW" altLang="en-US" dirty="0"/>
              <a:t>資料表，在 </a:t>
            </a:r>
            <a:r>
              <a:rPr lang="en-US" altLang="zh-TW" dirty="0"/>
              <a:t>Browse &amp; Search </a:t>
            </a:r>
            <a:r>
              <a:rPr lang="zh-TW" altLang="en-US" dirty="0"/>
              <a:t>標籤中按 </a:t>
            </a:r>
            <a:r>
              <a:rPr lang="en-US" altLang="zh-TW" dirty="0"/>
              <a:t>Add(A) </a:t>
            </a:r>
            <a:r>
              <a:rPr lang="zh-TW" altLang="en-US" dirty="0"/>
              <a:t>鈕，出現輸入</a:t>
            </a:r>
            <a:r>
              <a:rPr lang="zh-TW" altLang="en-US" dirty="0" smtClean="0"/>
              <a:t>資料的</a:t>
            </a:r>
            <a:r>
              <a:rPr lang="zh-TW" altLang="en-US" dirty="0"/>
              <a:t>對話方塊，開始輸入資料。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8389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4.3.3 </a:t>
            </a:r>
            <a:r>
              <a:rPr lang="zh-TW" altLang="en-US" dirty="0"/>
              <a:t>使用 </a:t>
            </a:r>
            <a:r>
              <a:rPr lang="en-US" altLang="zh-TW" dirty="0"/>
              <a:t>sqlite3 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pPr lvl="2"/>
            <a:r>
              <a:rPr lang="zh-TW" altLang="en-US" dirty="0"/>
              <a:t>建立資料庫</a:t>
            </a:r>
            <a:r>
              <a:rPr lang="zh-TW" altLang="en-US" dirty="0" smtClean="0"/>
              <a:t>連線</a:t>
            </a:r>
            <a:endParaRPr lang="en-US" altLang="zh-TW" dirty="0" smtClean="0"/>
          </a:p>
          <a:p>
            <a:pPr lvl="3"/>
            <a:r>
              <a:rPr lang="zh-TW" altLang="en-US" dirty="0"/>
              <a:t>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en-US" altLang="zh-TW" dirty="0"/>
              <a:t>connection </a:t>
            </a:r>
            <a:r>
              <a:rPr lang="zh-TW" altLang="en-US" dirty="0"/>
              <a:t>物件的方法如下：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5400600" cy="81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73016"/>
            <a:ext cx="7109048" cy="265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使用 </a:t>
            </a:r>
            <a:r>
              <a:rPr lang="en-US" altLang="zh-TW" dirty="0"/>
              <a:t>cursor </a:t>
            </a:r>
            <a:r>
              <a:rPr lang="zh-TW" altLang="en-US" dirty="0"/>
              <a:t>物件執行 </a:t>
            </a:r>
            <a:r>
              <a:rPr lang="en-US" altLang="zh-TW" dirty="0"/>
              <a:t>SQL </a:t>
            </a:r>
            <a:r>
              <a:rPr lang="zh-TW" altLang="en-US" dirty="0" smtClean="0"/>
              <a:t>命令</a:t>
            </a:r>
            <a:endParaRPr lang="en-US" altLang="zh-TW" dirty="0" smtClean="0"/>
          </a:p>
          <a:p>
            <a:pPr lvl="3"/>
            <a:r>
              <a:rPr lang="zh-TW" altLang="en-US" dirty="0"/>
              <a:t>例如：連接 </a:t>
            </a:r>
            <a:r>
              <a:rPr lang="en-US" altLang="zh-TW" dirty="0"/>
              <a:t>&lt;</a:t>
            </a:r>
            <a:r>
              <a:rPr lang="en-US" altLang="zh-TW" dirty="0" err="1"/>
              <a:t>test.sqlite</a:t>
            </a:r>
            <a:r>
              <a:rPr lang="en-US" altLang="zh-TW" dirty="0"/>
              <a:t>&gt; </a:t>
            </a:r>
            <a:r>
              <a:rPr lang="zh-TW" altLang="en-US" dirty="0"/>
              <a:t>資料庫，建立一個 </a:t>
            </a:r>
            <a:r>
              <a:rPr lang="en-US" altLang="zh-TW" dirty="0"/>
              <a:t>connection</a:t>
            </a:r>
            <a:r>
              <a:rPr lang="zh-TW" altLang="en-US" dirty="0"/>
              <a:t>，利用 </a:t>
            </a:r>
            <a:r>
              <a:rPr lang="en-US" altLang="zh-TW" dirty="0"/>
              <a:t>connection </a:t>
            </a:r>
            <a:r>
              <a:rPr lang="zh-TW" altLang="en-US" dirty="0" smtClean="0"/>
              <a:t>物件的 </a:t>
            </a:r>
            <a:r>
              <a:rPr lang="en-US" altLang="zh-TW" dirty="0"/>
              <a:t>cursor </a:t>
            </a:r>
            <a:r>
              <a:rPr lang="zh-TW" altLang="en-US" dirty="0"/>
              <a:t>方法建立 </a:t>
            </a:r>
            <a:r>
              <a:rPr lang="en-US" altLang="zh-TW" dirty="0"/>
              <a:t>cursor </a:t>
            </a:r>
            <a:r>
              <a:rPr lang="zh-TW" altLang="en-US" dirty="0"/>
              <a:t>物件，再利用 </a:t>
            </a:r>
            <a:r>
              <a:rPr lang="en-US" altLang="zh-TW" dirty="0"/>
              <a:t>cursor </a:t>
            </a:r>
            <a:r>
              <a:rPr lang="zh-TW" altLang="en-US" dirty="0"/>
              <a:t>物件建立資料表</a:t>
            </a:r>
            <a:r>
              <a:rPr lang="en-US" altLang="zh-TW" dirty="0"/>
              <a:t>&lt;table01&gt; </a:t>
            </a:r>
            <a:r>
              <a:rPr lang="zh-TW" altLang="en-US" dirty="0"/>
              <a:t>並</a:t>
            </a:r>
            <a:r>
              <a:rPr lang="zh-TW" altLang="en-US" dirty="0" smtClean="0"/>
              <a:t>新增</a:t>
            </a:r>
            <a:r>
              <a:rPr lang="zh-TW" altLang="en-US" dirty="0"/>
              <a:t>一筆記錄。</a:t>
            </a:r>
            <a:r>
              <a:rPr lang="en-US" altLang="zh-TW" dirty="0"/>
              <a:t>(&lt;cursor01.py&gt;)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09123"/>
            <a:ext cx="7598618" cy="401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使用 </a:t>
            </a:r>
            <a:r>
              <a:rPr lang="en-US" altLang="zh-TW" dirty="0"/>
              <a:t>execute() </a:t>
            </a:r>
            <a:r>
              <a:rPr lang="zh-TW" altLang="en-US" dirty="0"/>
              <a:t>方法執行</a:t>
            </a:r>
            <a:r>
              <a:rPr lang="en-US" altLang="zh-TW" dirty="0"/>
              <a:t>SQL </a:t>
            </a:r>
            <a:r>
              <a:rPr lang="zh-TW" altLang="en-US" dirty="0" smtClean="0"/>
              <a:t>命令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3"/>
            <a:r>
              <a:rPr lang="zh-TW" altLang="en-US" dirty="0"/>
              <a:t>這種方式雖然自己未建立 </a:t>
            </a:r>
            <a:r>
              <a:rPr lang="en-US" altLang="zh-TW" dirty="0"/>
              <a:t>cursor </a:t>
            </a:r>
            <a:r>
              <a:rPr lang="zh-TW" altLang="en-US" dirty="0"/>
              <a:t>物件，但系統其實已自動建立了一個隱含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cursor </a:t>
            </a:r>
            <a:r>
              <a:rPr lang="zh-TW" altLang="en-US" dirty="0"/>
              <a:t>物件，只是我們並未感覺而已，因為這種方式較簡易，本書都以第二種</a:t>
            </a:r>
            <a:r>
              <a:rPr lang="zh-TW" altLang="en-US" dirty="0" smtClean="0"/>
              <a:t>方式</a:t>
            </a:r>
            <a:r>
              <a:rPr lang="zh-TW" altLang="en-US" dirty="0"/>
              <a:t>來執行 </a:t>
            </a:r>
            <a:r>
              <a:rPr lang="en-US" altLang="zh-TW" dirty="0"/>
              <a:t>SQL </a:t>
            </a:r>
            <a:r>
              <a:rPr lang="zh-TW" altLang="en-US" dirty="0"/>
              <a:t>命令，建立、新增、修改、刪除或查詢資料表。</a:t>
            </a:r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b="1" dirty="0" smtClean="0"/>
              <a:t>新增</a:t>
            </a:r>
            <a:r>
              <a:rPr lang="zh-TW" altLang="en-US" b="1" dirty="0"/>
              <a:t>資料表</a:t>
            </a:r>
          </a:p>
          <a:p>
            <a:pPr lvl="3"/>
            <a:r>
              <a:rPr lang="zh-TW" altLang="en-US" dirty="0"/>
              <a:t>例如：在 </a:t>
            </a:r>
            <a:r>
              <a:rPr lang="en-US" altLang="zh-TW" dirty="0"/>
              <a:t>&lt;</a:t>
            </a:r>
            <a:r>
              <a:rPr lang="en-US" altLang="zh-TW" dirty="0" err="1"/>
              <a:t>test.sqlite</a:t>
            </a:r>
            <a:r>
              <a:rPr lang="en-US" altLang="zh-TW" dirty="0"/>
              <a:t>&gt; </a:t>
            </a:r>
            <a:r>
              <a:rPr lang="zh-TW" altLang="en-US" dirty="0"/>
              <a:t>資料庫建立 </a:t>
            </a:r>
            <a:r>
              <a:rPr lang="en-US" altLang="zh-TW" dirty="0"/>
              <a:t>table01 </a:t>
            </a:r>
            <a:r>
              <a:rPr lang="zh-TW" altLang="en-US" dirty="0"/>
              <a:t>資料表，內含「</a:t>
            </a:r>
            <a:r>
              <a:rPr lang="en-US" altLang="zh-TW" dirty="0" err="1"/>
              <a:t>num</a:t>
            </a:r>
            <a:r>
              <a:rPr lang="zh-TW" altLang="en-US" dirty="0"/>
              <a:t>、</a:t>
            </a:r>
            <a:r>
              <a:rPr lang="en-US" altLang="zh-TW" dirty="0" err="1"/>
              <a:t>tel</a:t>
            </a:r>
            <a:r>
              <a:rPr lang="zh-TW" altLang="en-US" dirty="0"/>
              <a:t>」兩個欄位</a:t>
            </a:r>
            <a:r>
              <a:rPr lang="zh-TW" altLang="en-US" dirty="0" smtClean="0"/>
              <a:t>，其中 </a:t>
            </a:r>
            <a:r>
              <a:rPr lang="en-US" altLang="zh-TW" dirty="0" err="1"/>
              <a:t>num</a:t>
            </a:r>
            <a:r>
              <a:rPr lang="en-US" altLang="zh-TW" dirty="0"/>
              <a:t> </a:t>
            </a:r>
            <a:r>
              <a:rPr lang="zh-TW" altLang="en-US" dirty="0"/>
              <a:t>為整數型別的主索引欄位，</a:t>
            </a:r>
            <a:r>
              <a:rPr lang="en-US" altLang="zh-TW" dirty="0" err="1"/>
              <a:t>tel</a:t>
            </a:r>
            <a:r>
              <a:rPr lang="en-US" altLang="zh-TW" dirty="0"/>
              <a:t> </a:t>
            </a:r>
            <a:r>
              <a:rPr lang="zh-TW" altLang="en-US" dirty="0"/>
              <a:t>為文字欄位。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63421" cy="91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7259538" cy="99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Wingdings" panose="05000000000000000000" pitchFamily="2" charset="2"/>
              <a:buChar char="n"/>
            </a:pPr>
            <a:r>
              <a:rPr lang="zh-TW" altLang="en-US" b="1" dirty="0"/>
              <a:t>新增、修改及刪除</a:t>
            </a:r>
            <a:r>
              <a:rPr lang="zh-TW" altLang="en-US" b="1" dirty="0" smtClean="0"/>
              <a:t>資料</a:t>
            </a:r>
            <a:endParaRPr lang="en-US" altLang="zh-TW" b="1" dirty="0" smtClean="0"/>
          </a:p>
          <a:p>
            <a:pPr marL="17100" lvl="4" indent="0">
              <a:buNone/>
            </a:pPr>
            <a:r>
              <a:rPr lang="zh-TW" altLang="en-US" dirty="0"/>
              <a:t>例如：新增一筆資料，資料內容為「</a:t>
            </a:r>
            <a:r>
              <a:rPr lang="en-US" altLang="zh-TW" dirty="0" err="1"/>
              <a:t>num</a:t>
            </a:r>
            <a:r>
              <a:rPr lang="en-US" altLang="zh-TW" dirty="0"/>
              <a:t>=1</a:t>
            </a:r>
            <a:r>
              <a:rPr lang="zh-TW" altLang="en-US" dirty="0"/>
              <a:t>、</a:t>
            </a:r>
            <a:r>
              <a:rPr lang="en-US" altLang="zh-TW" dirty="0" err="1"/>
              <a:t>tel</a:t>
            </a:r>
            <a:r>
              <a:rPr lang="en-US" altLang="zh-TW" dirty="0"/>
              <a:t>= "02-1234567"</a:t>
            </a:r>
            <a:r>
              <a:rPr lang="zh-TW" altLang="en-US" dirty="0"/>
              <a:t>」。請注意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 </a:t>
            </a:r>
            <a:r>
              <a:rPr lang="zh-TW" altLang="en-US" dirty="0"/>
              <a:t>欄位為數值型態，前後不必加 「</a:t>
            </a:r>
            <a:r>
              <a:rPr lang="en-US" altLang="zh-TW" dirty="0"/>
              <a:t>'</a:t>
            </a:r>
            <a:r>
              <a:rPr lang="zh-TW" altLang="en-US" dirty="0"/>
              <a:t>」號，而 </a:t>
            </a:r>
            <a:r>
              <a:rPr lang="en-US" altLang="zh-TW" dirty="0" err="1"/>
              <a:t>tel</a:t>
            </a:r>
            <a:r>
              <a:rPr lang="en-US" altLang="zh-TW" dirty="0"/>
              <a:t> </a:t>
            </a:r>
            <a:r>
              <a:rPr lang="zh-TW" altLang="en-US" dirty="0"/>
              <a:t>為字串型態，因此前後必須</a:t>
            </a:r>
            <a:r>
              <a:rPr lang="zh-TW" altLang="en-US" dirty="0" smtClean="0"/>
              <a:t>加「</a:t>
            </a:r>
            <a:r>
              <a:rPr lang="en-US" altLang="zh-TW" dirty="0"/>
              <a:t>"</a:t>
            </a:r>
            <a:r>
              <a:rPr lang="zh-TW" altLang="en-US" dirty="0"/>
              <a:t>」號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17100" lvl="4" indent="0">
              <a:buNone/>
            </a:pPr>
            <a:endParaRPr lang="en-US" altLang="zh-TW" dirty="0" smtClean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 smtClean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 smtClean="0"/>
          </a:p>
          <a:p>
            <a:pPr marL="17100" lvl="4" indent="0">
              <a:buNone/>
            </a:pPr>
            <a:r>
              <a:rPr lang="zh-TW" altLang="en-US" dirty="0"/>
              <a:t>例如：更新 </a:t>
            </a:r>
            <a:r>
              <a:rPr lang="en-US" altLang="zh-TW" dirty="0"/>
              <a:t>table01 </a:t>
            </a:r>
            <a:r>
              <a:rPr lang="zh-TW" altLang="en-US" dirty="0"/>
              <a:t>資料表， 「 </a:t>
            </a:r>
            <a:r>
              <a:rPr lang="en-US" altLang="zh-TW" dirty="0" err="1"/>
              <a:t>num</a:t>
            </a:r>
            <a:r>
              <a:rPr lang="en-US" altLang="zh-TW" dirty="0"/>
              <a:t> =1</a:t>
            </a:r>
            <a:r>
              <a:rPr lang="zh-TW" altLang="en-US" dirty="0"/>
              <a:t>」 的這筆資料為 </a:t>
            </a:r>
            <a:r>
              <a:rPr lang="en-US" altLang="zh-TW" dirty="0" err="1"/>
              <a:t>tel</a:t>
            </a:r>
            <a:r>
              <a:rPr lang="en-US" altLang="zh-TW" dirty="0"/>
              <a:t> ="049-2988000"</a:t>
            </a:r>
            <a:r>
              <a:rPr lang="zh-TW" altLang="en-US" dirty="0"/>
              <a:t>。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150001" cy="128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83" y="4077072"/>
            <a:ext cx="8095506" cy="86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例如：移除 </a:t>
            </a:r>
            <a:r>
              <a:rPr lang="en-US" altLang="zh-TW" dirty="0"/>
              <a:t>table01 </a:t>
            </a:r>
            <a:r>
              <a:rPr lang="zh-TW" altLang="en-US" dirty="0"/>
              <a:t>資料表，編號「</a:t>
            </a:r>
            <a:r>
              <a:rPr lang="en-US" altLang="zh-TW" dirty="0" err="1"/>
              <a:t>num</a:t>
            </a:r>
            <a:r>
              <a:rPr lang="en-US" altLang="zh-TW" dirty="0"/>
              <a:t> =1</a:t>
            </a:r>
            <a:r>
              <a:rPr lang="zh-TW" altLang="en-US" dirty="0"/>
              <a:t>」的這筆資料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例如：使用 </a:t>
            </a:r>
            <a:r>
              <a:rPr lang="en-US" altLang="zh-TW" dirty="0"/>
              <a:t>DROP TABLE </a:t>
            </a:r>
            <a:r>
              <a:rPr lang="zh-TW" altLang="en-US" dirty="0"/>
              <a:t>刪除 </a:t>
            </a:r>
            <a:r>
              <a:rPr lang="en-US" altLang="zh-TW" dirty="0"/>
              <a:t>table01 </a:t>
            </a:r>
            <a:r>
              <a:rPr lang="zh-TW" altLang="en-US" dirty="0"/>
              <a:t>資料表。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4866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7" y="3068960"/>
            <a:ext cx="73818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關閉資料庫</a:t>
            </a:r>
          </a:p>
          <a:p>
            <a:pPr lvl="3"/>
            <a:r>
              <a:rPr lang="zh-TW" altLang="en-US" dirty="0"/>
              <a:t>使用 </a:t>
            </a:r>
            <a:r>
              <a:rPr lang="en-US" altLang="zh-TW" dirty="0"/>
              <a:t>close() </a:t>
            </a:r>
            <a:r>
              <a:rPr lang="zh-TW" altLang="en-US" dirty="0"/>
              <a:t>可以關閉資料庫，通常會在程式結束時將資料庫關閉。</a:t>
            </a:r>
          </a:p>
          <a:p>
            <a:pPr lvl="3"/>
            <a:r>
              <a:rPr lang="zh-TW" altLang="en-US" dirty="0"/>
              <a:t>例如：關閉 </a:t>
            </a:r>
            <a:r>
              <a:rPr lang="en-US" altLang="zh-TW" dirty="0"/>
              <a:t>&lt;</a:t>
            </a:r>
            <a:r>
              <a:rPr lang="en-US" altLang="zh-TW" dirty="0" err="1"/>
              <a:t>test.sqlite</a:t>
            </a:r>
            <a:r>
              <a:rPr lang="en-US" altLang="zh-TW" dirty="0"/>
              <a:t>&gt; </a:t>
            </a:r>
            <a:r>
              <a:rPr lang="zh-TW" altLang="en-US" dirty="0"/>
              <a:t>資料庫。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382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4.3.4 cursor </a:t>
            </a:r>
            <a:r>
              <a:rPr lang="zh-TW" altLang="en-US" dirty="0"/>
              <a:t>查詢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lvl="3"/>
            <a:r>
              <a:rPr lang="en-US" altLang="zh-TW" dirty="0"/>
              <a:t>cursor </a:t>
            </a:r>
            <a:r>
              <a:rPr lang="zh-TW" altLang="en-US" dirty="0"/>
              <a:t>物件提供下列兩個方法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例如：以 </a:t>
            </a:r>
            <a:r>
              <a:rPr lang="en-US" altLang="zh-TW" dirty="0" err="1"/>
              <a:t>fetchall</a:t>
            </a:r>
            <a:r>
              <a:rPr lang="en-US" altLang="zh-TW" dirty="0"/>
              <a:t>() </a:t>
            </a:r>
            <a:r>
              <a:rPr lang="zh-TW" altLang="en-US" dirty="0"/>
              <a:t>顯示 </a:t>
            </a:r>
            <a:r>
              <a:rPr lang="en-US" altLang="zh-TW" dirty="0"/>
              <a:t>table01 </a:t>
            </a:r>
            <a:r>
              <a:rPr lang="zh-TW" altLang="en-US" dirty="0"/>
              <a:t>資料表所有的資料，每一列的資料都是一筆元</a:t>
            </a:r>
            <a:r>
              <a:rPr lang="zh-TW" altLang="en-US" dirty="0" smtClean="0"/>
              <a:t>組資料</a:t>
            </a:r>
            <a:r>
              <a:rPr lang="zh-TW" altLang="en-US" dirty="0"/>
              <a:t>，可用 </a:t>
            </a:r>
            <a:r>
              <a:rPr lang="en-US" altLang="zh-TW" dirty="0"/>
              <a:t>row[0]</a:t>
            </a:r>
            <a:r>
              <a:rPr lang="zh-TW" altLang="en-US" dirty="0"/>
              <a:t>、</a:t>
            </a:r>
            <a:r>
              <a:rPr lang="en-US" altLang="zh-TW" dirty="0"/>
              <a:t>row[1] </a:t>
            </a:r>
            <a:r>
              <a:rPr lang="zh-TW" altLang="en-US" dirty="0"/>
              <a:t>取得資料表前面兩個欄位。</a:t>
            </a:r>
            <a:r>
              <a:rPr lang="en-US" altLang="zh-TW" dirty="0"/>
              <a:t>(&lt;fetchall.py&gt;)</a:t>
            </a:r>
            <a:endParaRPr lang="zh-TW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00808"/>
            <a:ext cx="7382781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19" y="4275382"/>
            <a:ext cx="6048671" cy="132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602580"/>
            <a:ext cx="5832648" cy="117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 err="1"/>
              <a:t>mkdir</a:t>
            </a:r>
            <a:r>
              <a:rPr lang="en-US" altLang="zh-TW" dirty="0"/>
              <a:t>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利用 </a:t>
            </a:r>
            <a:r>
              <a:rPr lang="en-US" altLang="zh-TW" dirty="0" err="1"/>
              <a:t>mkdir</a:t>
            </a:r>
            <a:r>
              <a:rPr lang="en-US" altLang="zh-TW" dirty="0"/>
              <a:t>() </a:t>
            </a:r>
            <a:r>
              <a:rPr lang="zh-TW" altLang="en-US" dirty="0"/>
              <a:t>方法可以建立指定的目錄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2"/>
            <a:r>
              <a:rPr lang="en-US" altLang="zh-TW" dirty="0" err="1"/>
              <a:t>rmdir</a:t>
            </a:r>
            <a:r>
              <a:rPr lang="en-US" altLang="zh-TW" dirty="0"/>
              <a:t>() </a:t>
            </a:r>
            <a:r>
              <a:rPr lang="zh-TW" altLang="en-US" dirty="0"/>
              <a:t>方法</a:t>
            </a:r>
          </a:p>
          <a:p>
            <a:pPr lvl="3"/>
            <a:r>
              <a:rPr lang="en-US" altLang="zh-TW" dirty="0" err="1"/>
              <a:t>rmdir</a:t>
            </a:r>
            <a:r>
              <a:rPr lang="en-US" altLang="zh-TW" dirty="0"/>
              <a:t>() </a:t>
            </a:r>
            <a:r>
              <a:rPr lang="zh-TW" altLang="en-US" dirty="0"/>
              <a:t>方法可以刪除指定的目錄，刪除目錄前必須先刪除該目錄的檔案。一般</a:t>
            </a:r>
            <a:r>
              <a:rPr lang="zh-TW" altLang="en-US" dirty="0" smtClean="0"/>
              <a:t>都會</a:t>
            </a:r>
            <a:r>
              <a:rPr lang="zh-TW" altLang="en-US" dirty="0"/>
              <a:t>先檢查該目錄是否已經建立，再決定是否要刪除目錄。</a:t>
            </a:r>
            <a:r>
              <a:rPr lang="en-US" altLang="zh-TW" dirty="0"/>
              <a:t>(&lt;osrmdir.py&gt;)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413671" cy="157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3" y="4941168"/>
            <a:ext cx="4989934" cy="146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0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例如：以 </a:t>
            </a:r>
            <a:r>
              <a:rPr lang="en-US" altLang="zh-TW" dirty="0" err="1"/>
              <a:t>fetchone</a:t>
            </a:r>
            <a:r>
              <a:rPr lang="en-US" altLang="zh-TW" dirty="0"/>
              <a:t>() </a:t>
            </a:r>
            <a:r>
              <a:rPr lang="zh-TW" altLang="en-US" dirty="0"/>
              <a:t>顯示 </a:t>
            </a:r>
            <a:r>
              <a:rPr lang="en-US" altLang="zh-TW" dirty="0"/>
              <a:t>table01 </a:t>
            </a:r>
            <a:r>
              <a:rPr lang="zh-TW" altLang="en-US" dirty="0"/>
              <a:t>資料表中 「</a:t>
            </a:r>
            <a:r>
              <a:rPr lang="en-US" altLang="zh-TW" dirty="0" err="1"/>
              <a:t>num</a:t>
            </a:r>
            <a:r>
              <a:rPr lang="en-US" altLang="zh-TW" dirty="0"/>
              <a:t>=1</a:t>
            </a:r>
            <a:r>
              <a:rPr lang="zh-TW" altLang="en-US" dirty="0"/>
              <a:t>」的第一筆資料，傳回的</a:t>
            </a:r>
            <a:r>
              <a:rPr lang="zh-TW" altLang="en-US" dirty="0" smtClean="0"/>
              <a:t>也是</a:t>
            </a:r>
            <a:r>
              <a:rPr lang="zh-TW" altLang="en-US" dirty="0"/>
              <a:t>一筆元組資料，可用 </a:t>
            </a:r>
            <a:r>
              <a:rPr lang="en-US" altLang="zh-TW" dirty="0"/>
              <a:t>row[0]</a:t>
            </a:r>
            <a:r>
              <a:rPr lang="zh-TW" altLang="en-US" dirty="0"/>
              <a:t>、</a:t>
            </a:r>
            <a:r>
              <a:rPr lang="en-US" altLang="zh-TW" dirty="0"/>
              <a:t>row[1] </a:t>
            </a:r>
            <a:r>
              <a:rPr lang="zh-TW" altLang="en-US" dirty="0"/>
              <a:t>取得資料表前面兩個欄位。</a:t>
            </a:r>
            <a:r>
              <a:rPr lang="en-US" altLang="zh-TW" dirty="0"/>
              <a:t>(&lt;fetone.py&gt;)</a:t>
            </a:r>
            <a:endParaRPr lang="zh-TW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75401" cy="115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4.3.5 SQLite </a:t>
            </a:r>
            <a:r>
              <a:rPr lang="zh-TW" altLang="en-US" dirty="0"/>
              <a:t>資料庫</a:t>
            </a:r>
            <a:r>
              <a:rPr lang="zh-TW" altLang="en-US" dirty="0" smtClean="0"/>
              <a:t>應用</a:t>
            </a:r>
            <a:endParaRPr lang="en-US" altLang="zh-TW" dirty="0" smtClean="0"/>
          </a:p>
          <a:p>
            <a:pPr lvl="2"/>
            <a:r>
              <a:rPr lang="zh-TW" altLang="en-US" dirty="0"/>
              <a:t>範例：</a:t>
            </a:r>
            <a:r>
              <a:rPr lang="en-US" altLang="zh-TW" dirty="0"/>
              <a:t>SQLite </a:t>
            </a:r>
            <a:r>
              <a:rPr lang="zh-TW" altLang="en-US" dirty="0"/>
              <a:t>資料庫管理帳號、密碼</a:t>
            </a:r>
          </a:p>
          <a:p>
            <a:pPr lvl="3"/>
            <a:r>
              <a:rPr lang="zh-TW" altLang="en-US" dirty="0"/>
              <a:t>利用</a:t>
            </a:r>
            <a:r>
              <a:rPr lang="en-US" altLang="zh-TW" dirty="0"/>
              <a:t>SQLite </a:t>
            </a:r>
            <a:r>
              <a:rPr lang="zh-TW" altLang="en-US" dirty="0"/>
              <a:t>資料庫儲存帳號和密碼，密碼可以修改，也可以刪除指定的帳號。</a:t>
            </a:r>
          </a:p>
          <a:p>
            <a:pPr lvl="3"/>
            <a:r>
              <a:rPr lang="zh-TW" altLang="en-US" dirty="0"/>
              <a:t>本範例使用 </a:t>
            </a:r>
            <a:r>
              <a:rPr lang="en-US" altLang="zh-TW" dirty="0"/>
              <a:t>4.2.1 </a:t>
            </a:r>
            <a:r>
              <a:rPr lang="zh-TW" altLang="en-US" dirty="0"/>
              <a:t>單元建立的 </a:t>
            </a:r>
            <a:r>
              <a:rPr lang="en-US" altLang="zh-TW" dirty="0"/>
              <a:t>&lt;Sqlite01.sqlite&gt; </a:t>
            </a:r>
            <a:r>
              <a:rPr lang="zh-TW" altLang="en-US" dirty="0"/>
              <a:t>資料庫，請確認該資料庫已經</a:t>
            </a:r>
            <a:r>
              <a:rPr lang="zh-TW" altLang="en-US" dirty="0" smtClean="0"/>
              <a:t>建立</a:t>
            </a:r>
            <a:r>
              <a:rPr lang="zh-TW" altLang="en-US" dirty="0"/>
              <a:t>並已新增 </a:t>
            </a:r>
            <a:r>
              <a:rPr lang="en-US" altLang="zh-TW" dirty="0"/>
              <a:t>3 </a:t>
            </a:r>
            <a:r>
              <a:rPr lang="zh-TW" altLang="en-US" dirty="0"/>
              <a:t>筆資料 。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126261" cy="296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執行程式後按 </a:t>
            </a:r>
            <a:r>
              <a:rPr lang="en-US" altLang="zh-TW" dirty="0"/>
              <a:t>2 </a:t>
            </a:r>
            <a:r>
              <a:rPr lang="zh-TW" altLang="en-US" dirty="0"/>
              <a:t>顯示輸入的 </a:t>
            </a:r>
            <a:r>
              <a:rPr lang="en-US" altLang="zh-TW" dirty="0"/>
              <a:t>3 </a:t>
            </a:r>
            <a:r>
              <a:rPr lang="zh-TW" altLang="en-US" dirty="0"/>
              <a:t>筆帳號和密碼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按 </a:t>
            </a:r>
            <a:r>
              <a:rPr lang="en-US" altLang="zh-TW" dirty="0"/>
              <a:t>1 </a:t>
            </a:r>
            <a:r>
              <a:rPr lang="zh-TW" altLang="en-US" dirty="0"/>
              <a:t>輸入帳號和密碼，資料輸入「 </a:t>
            </a:r>
            <a:r>
              <a:rPr lang="en-US" altLang="zh-TW" dirty="0"/>
              <a:t>guest</a:t>
            </a:r>
            <a:r>
              <a:rPr lang="zh-TW" altLang="en-US" dirty="0"/>
              <a:t>、</a:t>
            </a:r>
            <a:r>
              <a:rPr lang="en-US" altLang="zh-TW" dirty="0"/>
              <a:t>1234</a:t>
            </a:r>
            <a:r>
              <a:rPr lang="zh-TW" altLang="en-US" dirty="0"/>
              <a:t>」，按下 </a:t>
            </a:r>
            <a:r>
              <a:rPr lang="en-US" altLang="zh-TW" dirty="0"/>
              <a:t>Enter </a:t>
            </a:r>
            <a:r>
              <a:rPr lang="zh-TW" altLang="en-US" dirty="0"/>
              <a:t>鍵即可結束帳號</a:t>
            </a:r>
            <a:r>
              <a:rPr lang="zh-TW" altLang="en-US" dirty="0" smtClean="0"/>
              <a:t>和密碼</a:t>
            </a:r>
            <a:r>
              <a:rPr lang="zh-TW" altLang="en-US" dirty="0"/>
              <a:t>輸入。完成後資料表即會新增這筆記錄。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196752"/>
            <a:ext cx="3960440" cy="2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4221088"/>
            <a:ext cx="4307772" cy="215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18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按 </a:t>
            </a:r>
            <a:r>
              <a:rPr lang="en-US" altLang="zh-TW" dirty="0"/>
              <a:t>3 </a:t>
            </a:r>
            <a:r>
              <a:rPr lang="zh-TW" altLang="en-US" dirty="0"/>
              <a:t>修改密碼，輸入帳號 </a:t>
            </a:r>
            <a:r>
              <a:rPr lang="en-US" altLang="zh-TW" dirty="0"/>
              <a:t>guest </a:t>
            </a:r>
            <a:r>
              <a:rPr lang="zh-TW" altLang="en-US" dirty="0"/>
              <a:t>後會先顯示舊的密碼，輸入新的密碼「</a:t>
            </a:r>
            <a:r>
              <a:rPr lang="en-US" altLang="zh-TW" dirty="0"/>
              <a:t>5678</a:t>
            </a:r>
            <a:r>
              <a:rPr lang="zh-TW" altLang="en-US" dirty="0"/>
              <a:t>」</a:t>
            </a:r>
            <a:r>
              <a:rPr lang="zh-TW" altLang="en-US" dirty="0" smtClean="0"/>
              <a:t>將原來</a:t>
            </a:r>
            <a:r>
              <a:rPr lang="zh-TW" altLang="en-US" dirty="0"/>
              <a:t>密碼更改為新的密碼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按 </a:t>
            </a:r>
            <a:r>
              <a:rPr lang="en-US" altLang="zh-TW" dirty="0"/>
              <a:t>4 </a:t>
            </a:r>
            <a:r>
              <a:rPr lang="zh-TW" altLang="en-US" dirty="0"/>
              <a:t>刪除帳號，輸入帳號 </a:t>
            </a:r>
            <a:r>
              <a:rPr lang="en-US" altLang="zh-TW" dirty="0"/>
              <a:t>guest </a:t>
            </a:r>
            <a:r>
              <a:rPr lang="zh-TW" altLang="en-US" dirty="0"/>
              <a:t>再按 </a:t>
            </a:r>
            <a:r>
              <a:rPr lang="en-US" altLang="zh-TW" dirty="0"/>
              <a:t>Y </a:t>
            </a:r>
            <a:r>
              <a:rPr lang="zh-TW" altLang="en-US" dirty="0"/>
              <a:t>將該帳號刪除。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4423640" cy="23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1" y="4221088"/>
            <a:ext cx="4403441" cy="220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按</a:t>
            </a:r>
            <a:r>
              <a:rPr lang="en-US" altLang="zh-TW" dirty="0"/>
              <a:t>0 </a:t>
            </a:r>
            <a:r>
              <a:rPr lang="zh-TW" altLang="en-US" dirty="0"/>
              <a:t>結束程式後，開啟 </a:t>
            </a:r>
            <a:r>
              <a:rPr lang="en-US" altLang="zh-TW" dirty="0"/>
              <a:t>&lt;Sqlite01.sqlite&gt; </a:t>
            </a:r>
            <a:r>
              <a:rPr lang="zh-TW" altLang="en-US" dirty="0"/>
              <a:t>資料庫，</a:t>
            </a:r>
            <a:r>
              <a:rPr lang="en-US" altLang="zh-TW" dirty="0"/>
              <a:t>password </a:t>
            </a:r>
            <a:r>
              <a:rPr lang="zh-TW" altLang="en-US" dirty="0"/>
              <a:t>資料表內容如下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zh-TW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6544022" cy="184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1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system() </a:t>
            </a:r>
            <a:r>
              <a:rPr lang="zh-TW" altLang="en-US" dirty="0"/>
              <a:t>方法</a:t>
            </a:r>
          </a:p>
          <a:p>
            <a:pPr lvl="3"/>
            <a:r>
              <a:rPr lang="zh-TW" altLang="en-US" dirty="0"/>
              <a:t>執行作業系統命令。</a:t>
            </a:r>
          </a:p>
          <a:p>
            <a:pPr lvl="3"/>
            <a:r>
              <a:rPr lang="zh-TW" altLang="en-US" dirty="0"/>
              <a:t>例如：清除螢幕、建立 </a:t>
            </a:r>
            <a:r>
              <a:rPr lang="en-US" altLang="zh-TW" dirty="0"/>
              <a:t>dir2 </a:t>
            </a:r>
            <a:r>
              <a:rPr lang="zh-TW" altLang="en-US" dirty="0"/>
              <a:t>目錄、複製</a:t>
            </a:r>
            <a:r>
              <a:rPr lang="en-US" altLang="zh-TW" dirty="0"/>
              <a:t>&lt;ossystem.py&gt; </a:t>
            </a:r>
            <a:r>
              <a:rPr lang="zh-TW" altLang="en-US" dirty="0"/>
              <a:t>到 </a:t>
            </a:r>
            <a:r>
              <a:rPr lang="en-US" altLang="zh-TW" dirty="0"/>
              <a:t>dir2 </a:t>
            </a:r>
            <a:r>
              <a:rPr lang="zh-TW" altLang="en-US" dirty="0"/>
              <a:t>目錄中，檔名</a:t>
            </a:r>
            <a:r>
              <a:rPr lang="zh-TW" altLang="en-US" dirty="0" smtClean="0"/>
              <a:t>為</a:t>
            </a:r>
            <a:r>
              <a:rPr lang="en-US" altLang="zh-TW" dirty="0" smtClean="0"/>
              <a:t>&lt;</a:t>
            </a:r>
            <a:r>
              <a:rPr lang="en-US" altLang="zh-TW" dirty="0"/>
              <a:t>copyfile.py&gt;</a:t>
            </a:r>
            <a:r>
              <a:rPr lang="zh-TW" altLang="en-US" dirty="0"/>
              <a:t>， 最後以記事本開啟</a:t>
            </a:r>
            <a:r>
              <a:rPr lang="en-US" altLang="zh-TW" dirty="0"/>
              <a:t>&lt;copyfile.py&gt; </a:t>
            </a:r>
            <a:r>
              <a:rPr lang="zh-TW" altLang="en-US" dirty="0"/>
              <a:t>檔。</a:t>
            </a:r>
            <a:r>
              <a:rPr lang="en-US" altLang="zh-TW" dirty="0"/>
              <a:t>(&lt;ossystem.py&gt;)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7324873" cy="197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4.1.2 </a:t>
            </a:r>
            <a:r>
              <a:rPr lang="en-US" altLang="zh-TW" dirty="0" err="1"/>
              <a:t>os.path</a:t>
            </a:r>
            <a:endParaRPr lang="en-US" altLang="zh-TW" dirty="0"/>
          </a:p>
          <a:p>
            <a:pPr lvl="3"/>
            <a:r>
              <a:rPr lang="en-US" altLang="zh-TW" dirty="0" err="1"/>
              <a:t>os.path</a:t>
            </a:r>
            <a:r>
              <a:rPr lang="en-US" altLang="zh-TW" dirty="0"/>
              <a:t> </a:t>
            </a:r>
            <a:r>
              <a:rPr lang="zh-TW" altLang="en-US" dirty="0"/>
              <a:t>用以處理檔案路徑和名稱，檢查檔案或路徑是否存在，也可以計算</a:t>
            </a:r>
            <a:r>
              <a:rPr lang="zh-TW" altLang="en-US" dirty="0" smtClean="0"/>
              <a:t>檔案的</a:t>
            </a:r>
            <a:r>
              <a:rPr lang="zh-TW" altLang="en-US" dirty="0"/>
              <a:t>大小。首先必須匯入</a:t>
            </a:r>
            <a:r>
              <a:rPr lang="en-US" altLang="zh-TW" dirty="0" err="1"/>
              <a:t>os.path</a:t>
            </a:r>
            <a:r>
              <a:rPr lang="en-US" altLang="zh-TW" dirty="0"/>
              <a:t> 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pPr lvl="3"/>
            <a:r>
              <a:rPr lang="en-US" altLang="zh-TW" dirty="0" err="1"/>
              <a:t>os.path</a:t>
            </a:r>
            <a:r>
              <a:rPr lang="en-US" altLang="zh-TW" dirty="0"/>
              <a:t> </a:t>
            </a:r>
            <a:r>
              <a:rPr lang="zh-TW" altLang="en-US" dirty="0"/>
              <a:t>提供下列的方法：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899592" y="2467718"/>
            <a:ext cx="6552728" cy="4057625"/>
            <a:chOff x="179512" y="1669267"/>
            <a:chExt cx="9153525" cy="627458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69267"/>
              <a:ext cx="9153525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36" y="3429000"/>
              <a:ext cx="9134475" cy="451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例如：取得目前路徑、完整路徑名稱、檔案大小、最後的檔案或路徑名稱、</a:t>
            </a:r>
            <a:r>
              <a:rPr lang="zh-TW" altLang="en-US" dirty="0" smtClean="0"/>
              <a:t>偵測是否</a:t>
            </a:r>
            <a:r>
              <a:rPr lang="zh-TW" altLang="en-US" dirty="0"/>
              <a:t>為目錄、將路徑分解為路徑和檔名、取得磁碟機名稱等。</a:t>
            </a:r>
            <a:r>
              <a:rPr lang="en-US" altLang="zh-TW" dirty="0"/>
              <a:t>(&lt;ospath.py&gt;)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1187624" y="1556792"/>
            <a:ext cx="6552728" cy="5112568"/>
            <a:chOff x="366713" y="-819472"/>
            <a:chExt cx="8565502" cy="806948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3" y="-819472"/>
              <a:ext cx="8410575" cy="695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15" y="6021288"/>
              <a:ext cx="8534400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使用 </a:t>
            </a:r>
            <a:r>
              <a:rPr lang="en-US" altLang="zh-TW" dirty="0" err="1"/>
              <a:t>IPython</a:t>
            </a:r>
            <a:r>
              <a:rPr lang="en-US" altLang="zh-TW" dirty="0"/>
              <a:t> console </a:t>
            </a:r>
            <a:r>
              <a:rPr lang="zh-TW" altLang="en-US" dirty="0"/>
              <a:t>執行。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6313140" cy="31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4.1.3 </a:t>
            </a:r>
            <a:r>
              <a:rPr lang="en-US" altLang="zh-TW" dirty="0" err="1" smtClean="0"/>
              <a:t>os.walk</a:t>
            </a:r>
            <a:endParaRPr lang="en-US" altLang="zh-TW" dirty="0" smtClean="0"/>
          </a:p>
          <a:p>
            <a:pPr lvl="3"/>
            <a:r>
              <a:rPr lang="zh-TW" altLang="en-US" dirty="0"/>
              <a:t>為了方便說明，本範例檔刻意放在本章的 </a:t>
            </a:r>
            <a:r>
              <a:rPr lang="en-US" altLang="zh-TW" dirty="0"/>
              <a:t>&lt;</a:t>
            </a:r>
            <a:r>
              <a:rPr lang="en-US" altLang="zh-TW" dirty="0" err="1"/>
              <a:t>oswalk</a:t>
            </a:r>
            <a:r>
              <a:rPr lang="en-US" altLang="zh-TW" dirty="0"/>
              <a:t>&gt; </a:t>
            </a:r>
            <a:r>
              <a:rPr lang="zh-TW" altLang="en-US" dirty="0"/>
              <a:t>目錄下，該目錄包含</a:t>
            </a:r>
            <a:r>
              <a:rPr lang="zh-TW" altLang="en-US" dirty="0" smtClean="0"/>
              <a:t>了</a:t>
            </a:r>
            <a:r>
              <a:rPr lang="en-US" altLang="zh-TW" dirty="0" smtClean="0"/>
              <a:t>&lt;</a:t>
            </a:r>
            <a:r>
              <a:rPr lang="en-US" altLang="zh-TW" dirty="0"/>
              <a:t>Dir&gt; </a:t>
            </a:r>
            <a:r>
              <a:rPr lang="zh-TW" altLang="en-US" dirty="0"/>
              <a:t>目錄和</a:t>
            </a:r>
            <a:r>
              <a:rPr lang="en-US" altLang="zh-TW" dirty="0"/>
              <a:t>&lt;oswalk.py&gt;</a:t>
            </a:r>
            <a:r>
              <a:rPr lang="zh-TW" altLang="en-US" dirty="0"/>
              <a:t>、</a:t>
            </a:r>
            <a:r>
              <a:rPr lang="en-US" altLang="zh-TW" dirty="0"/>
              <a:t>&lt;oswalk1.txt&gt; </a:t>
            </a:r>
            <a:r>
              <a:rPr lang="zh-TW" altLang="en-US" dirty="0"/>
              <a:t>檔， 並在 </a:t>
            </a:r>
            <a:r>
              <a:rPr lang="en-US" altLang="zh-TW" dirty="0"/>
              <a:t>&lt;Dir&gt; </a:t>
            </a:r>
            <a:r>
              <a:rPr lang="zh-TW" altLang="en-US" dirty="0"/>
              <a:t>目錄下又建立</a:t>
            </a:r>
            <a:r>
              <a:rPr lang="zh-TW" altLang="en-US" dirty="0" smtClean="0"/>
              <a:t>了</a:t>
            </a:r>
            <a:r>
              <a:rPr lang="en-US" altLang="zh-TW" dirty="0" smtClean="0"/>
              <a:t>&lt;</a:t>
            </a:r>
            <a:r>
              <a:rPr lang="en-US" altLang="zh-TW" dirty="0" err="1"/>
              <a:t>SubDir</a:t>
            </a:r>
            <a:r>
              <a:rPr lang="en-US" altLang="zh-TW" dirty="0"/>
              <a:t>&gt; </a:t>
            </a:r>
            <a:r>
              <a:rPr lang="zh-TW" altLang="en-US" dirty="0"/>
              <a:t>目錄和 </a:t>
            </a:r>
            <a:r>
              <a:rPr lang="en-US" altLang="zh-TW" dirty="0"/>
              <a:t>&lt;Dir1.txt&gt;</a:t>
            </a:r>
            <a:r>
              <a:rPr lang="zh-TW" altLang="en-US" dirty="0"/>
              <a:t>、</a:t>
            </a:r>
            <a:r>
              <a:rPr lang="en-US" altLang="zh-TW" dirty="0"/>
              <a:t>&lt;Dir2.txt&gt; </a:t>
            </a:r>
            <a:r>
              <a:rPr lang="zh-TW" altLang="en-US" dirty="0"/>
              <a:t>檔，同時在 </a:t>
            </a:r>
            <a:r>
              <a:rPr lang="en-US" altLang="zh-TW" dirty="0"/>
              <a:t>&lt;</a:t>
            </a:r>
            <a:r>
              <a:rPr lang="en-US" altLang="zh-TW" dirty="0" err="1"/>
              <a:t>SubDir</a:t>
            </a:r>
            <a:r>
              <a:rPr lang="en-US" altLang="zh-TW" dirty="0"/>
              <a:t>&gt; </a:t>
            </a:r>
            <a:r>
              <a:rPr lang="zh-TW" altLang="en-US" dirty="0"/>
              <a:t>目錄也建立了</a:t>
            </a:r>
            <a:r>
              <a:rPr lang="zh-TW" altLang="en-US" dirty="0" smtClean="0"/>
              <a:t>檔案</a:t>
            </a:r>
            <a:r>
              <a:rPr lang="en-US" altLang="zh-TW" dirty="0"/>
              <a:t>&lt;SubDir1.txt&gt; </a:t>
            </a:r>
            <a:r>
              <a:rPr lang="zh-TW" altLang="en-US" dirty="0"/>
              <a:t>檔。架構如下：</a:t>
            </a:r>
            <a:r>
              <a:rPr lang="en-US" altLang="zh-TW" dirty="0"/>
              <a:t>(&lt;oswalk.py&gt;)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55368" cy="115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933665" y="3961848"/>
            <a:ext cx="6445721" cy="2089770"/>
            <a:chOff x="790575" y="2614613"/>
            <a:chExt cx="7741865" cy="26161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5" y="2614613"/>
              <a:ext cx="7562850" cy="162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40" y="4221088"/>
              <a:ext cx="7734300" cy="10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7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20273</TotalTime>
  <Words>2251</Words>
  <Application>Microsoft Office PowerPoint</Application>
  <PresentationFormat>如螢幕大小 (4:3)</PresentationFormat>
  <Paragraphs>215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新細明體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4.1 檔案和目錄管理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4.2 File 檔案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4.3 SQLite 資料庫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jo</cp:lastModifiedBy>
  <cp:revision>2061</cp:revision>
  <dcterms:created xsi:type="dcterms:W3CDTF">2011-06-06T16:54:13Z</dcterms:created>
  <dcterms:modified xsi:type="dcterms:W3CDTF">2017-09-23T22:38:40Z</dcterms:modified>
</cp:coreProperties>
</file>